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6/7/2022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6/7/2022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6/7/2022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Read write </a:t>
            </a:r>
            <a:r>
              <a:rPr lang="en-GB" dirty="0" err="1" smtClean="0">
                <a:latin typeface="SassoonPrimaryInfant" pitchFamily="2" charset="0"/>
              </a:rPr>
              <a:t>inc</a:t>
            </a:r>
            <a:r>
              <a:rPr lang="en-GB" dirty="0" smtClean="0">
                <a:latin typeface="SassoonPrimaryInfant" pitchFamily="2" charset="0"/>
              </a:rPr>
              <a:t> in fs2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701" y="5257774"/>
            <a:ext cx="3340272" cy="101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18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Fred talk (blending)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168" y="3038007"/>
            <a:ext cx="5305425" cy="3038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75107" y="2884975"/>
            <a:ext cx="44308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SassoonPrimaryInfant" pitchFamily="2" charset="0"/>
              </a:rPr>
              <a:t>Fred can only speak in sounds. He says d-o-g, h-a-t etc. </a:t>
            </a:r>
          </a:p>
          <a:p>
            <a:pPr lvl="0">
              <a:defRPr/>
            </a:pPr>
            <a:r>
              <a:rPr lang="en-US" dirty="0">
                <a:latin typeface="SassoonPrimaryInfant" pitchFamily="2" charset="0"/>
              </a:rPr>
              <a:t>Speaking like Fred helps children to understand that words are made up of sounds.</a:t>
            </a:r>
          </a:p>
          <a:p>
            <a:pPr lvl="0">
              <a:defRPr/>
            </a:pPr>
            <a:endParaRPr lang="en-US" dirty="0">
              <a:latin typeface="SassoonPrimaryInfant" pitchFamily="2" charset="0"/>
            </a:endParaRPr>
          </a:p>
          <a:p>
            <a:pPr lvl="0"/>
            <a:r>
              <a:rPr lang="en-US" dirty="0">
                <a:latin typeface="SassoonPrimaryInfant" pitchFamily="2" charset="0"/>
              </a:rPr>
              <a:t>Fred helps children </a:t>
            </a:r>
            <a:r>
              <a:rPr lang="en-US" dirty="0" err="1">
                <a:latin typeface="SassoonPrimaryInfant" pitchFamily="2" charset="0"/>
              </a:rPr>
              <a:t>practise</a:t>
            </a:r>
            <a:r>
              <a:rPr lang="en-US" dirty="0">
                <a:latin typeface="SassoonPrimaryInfant" pitchFamily="2" charset="0"/>
              </a:rPr>
              <a:t> blending sounds together because he needs the children to say the words for him. Fred says d-o-g, children tell him the word is dog.</a:t>
            </a:r>
            <a:endParaRPr lang="en-US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3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Spelling using </a:t>
            </a:r>
            <a:r>
              <a:rPr lang="en-GB" dirty="0" err="1" smtClean="0">
                <a:latin typeface="SassoonPrimaryInfant" pitchFamily="2" charset="0"/>
              </a:rPr>
              <a:t>fred</a:t>
            </a:r>
            <a:r>
              <a:rPr lang="en-GB" dirty="0" smtClean="0">
                <a:latin typeface="SassoonPrimaryInfant" pitchFamily="2" charset="0"/>
              </a:rPr>
              <a:t> fingers 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545" r="-78545"/>
          <a:stretch>
            <a:fillRect/>
          </a:stretch>
        </p:blipFill>
        <p:spPr>
          <a:xfrm>
            <a:off x="662421" y="2286000"/>
            <a:ext cx="6901200" cy="4022725"/>
          </a:xfrm>
        </p:spPr>
      </p:pic>
      <p:sp>
        <p:nvSpPr>
          <p:cNvPr id="5" name="Rectangle 4"/>
          <p:cNvSpPr/>
          <p:nvPr/>
        </p:nvSpPr>
        <p:spPr>
          <a:xfrm>
            <a:off x="7417870" y="3213847"/>
            <a:ext cx="34875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assoonPrimaryInfant" pitchFamily="2" charset="0"/>
              </a:rPr>
              <a:t>We use Fred Fingers to help children sound out words to spell easily.</a:t>
            </a:r>
          </a:p>
          <a:p>
            <a:r>
              <a:rPr lang="en-US" dirty="0">
                <a:latin typeface="SassoonPrimaryInfant" pitchFamily="2" charset="0"/>
              </a:rPr>
              <a:t>It means they do not have to </a:t>
            </a:r>
            <a:r>
              <a:rPr lang="en-US" dirty="0" err="1">
                <a:latin typeface="SassoonPrimaryInfant" pitchFamily="2" charset="0"/>
              </a:rPr>
              <a:t>memorise</a:t>
            </a:r>
            <a:r>
              <a:rPr lang="en-US" dirty="0">
                <a:latin typeface="SassoonPrimaryInfant" pitchFamily="2" charset="0"/>
              </a:rPr>
              <a:t> lists of spelling words.</a:t>
            </a:r>
          </a:p>
          <a:p>
            <a:r>
              <a:rPr lang="en-US" dirty="0">
                <a:latin typeface="SassoonPrimaryInfant" pitchFamily="2" charset="0"/>
              </a:rPr>
              <a:t>It is a tool so they will be able to spell any word. </a:t>
            </a:r>
            <a:endParaRPr lang="en-US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8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GB" sz="4400" dirty="0" smtClean="0">
                <a:latin typeface="SassoonPrimaryInfant" pitchFamily="2" charset="0"/>
              </a:rPr>
              <a:t>Which books will children bring home?</a:t>
            </a:r>
            <a:endParaRPr lang="en-GB" sz="4400" dirty="0">
              <a:latin typeface="SassoonPrimaryInfant" pitchFamily="2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15">
            <a:off x="1156088" y="2579291"/>
            <a:ext cx="1452917" cy="204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54" y="3525715"/>
            <a:ext cx="2576564" cy="136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308">
            <a:off x="6569597" y="2470691"/>
            <a:ext cx="1788764" cy="211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1492">
            <a:off x="8991312" y="2997625"/>
            <a:ext cx="1930769" cy="255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00172" y="5808165"/>
            <a:ext cx="71479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latin typeface="SassoonPrimaryInfant" pitchFamily="2" charset="0"/>
              </a:rPr>
              <a:t>Reading at home should be done in a quiet space, TV off</a:t>
            </a:r>
          </a:p>
          <a:p>
            <a:r>
              <a:rPr lang="en-GB" sz="1100" dirty="0" smtClean="0">
                <a:latin typeface="SassoonPrimaryInfant" pitchFamily="2" charset="0"/>
              </a:rPr>
              <a:t>Reading should be positive </a:t>
            </a:r>
          </a:p>
          <a:p>
            <a:r>
              <a:rPr lang="en-GB" sz="1100" dirty="0" smtClean="0">
                <a:latin typeface="SassoonPrimaryInfant" pitchFamily="2" charset="0"/>
              </a:rPr>
              <a:t>Parent could read a page and child read a page – this is allowed </a:t>
            </a:r>
          </a:p>
        </p:txBody>
      </p:sp>
    </p:spTree>
    <p:extLst>
      <p:ext uri="{BB962C8B-B14F-4D97-AF65-F5344CB8AC3E}">
        <p14:creationId xmlns:p14="http://schemas.microsoft.com/office/powerpoint/2010/main" val="27603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What can you do?</a:t>
            </a:r>
            <a:endParaRPr lang="en-GB" dirty="0">
              <a:latin typeface="SassoonPrimaryInfa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SassoonPrimaryInfant" pitchFamily="2" charset="0"/>
              </a:rPr>
              <a:t>Use pure sounds, not letter names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SassoonPrimaryInfant" pitchFamily="2" charset="0"/>
              </a:rPr>
              <a:t>Use Fred Talk to read and spell words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SassoonPrimaryInfant" pitchFamily="2" charset="0"/>
              </a:rPr>
              <a:t>Listen to your child read their Storybook every day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SassoonPrimaryInfant" pitchFamily="2" charset="0"/>
              </a:rPr>
              <a:t>Read stories to your child every day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05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Let’s watch a lesson 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6122" y="2286000"/>
            <a:ext cx="825589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questions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701" y="5257774"/>
            <a:ext cx="3340272" cy="101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8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Reading changes everything</a:t>
            </a:r>
            <a:endParaRPr lang="en-GB" dirty="0">
              <a:latin typeface="SassoonPrimaryInfa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5A5A5A"/>
                </a:solidFill>
                <a:latin typeface="SassoonPrimaryInfant" pitchFamily="2" charset="0"/>
              </a:rPr>
              <a:t>Teach a child to read and keep that child reading and we will change everything.</a:t>
            </a:r>
          </a:p>
          <a:p>
            <a:endParaRPr lang="en-US" sz="3600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accent3"/>
                </a:solidFill>
                <a:latin typeface="SassoonPrimaryInfant" pitchFamily="2" charset="0"/>
              </a:rPr>
              <a:t>And I mean everything.</a:t>
            </a:r>
          </a:p>
          <a:p>
            <a:endParaRPr lang="en-US" sz="3600" b="1" dirty="0">
              <a:solidFill>
                <a:schemeClr val="accent1"/>
              </a:solidFill>
              <a:latin typeface="SassoonPrimaryInfant" pitchFamily="2" charset="0"/>
            </a:endParaRPr>
          </a:p>
          <a:p>
            <a:pPr marL="0" indent="0" algn="r">
              <a:buNone/>
            </a:pPr>
            <a:r>
              <a:rPr lang="en-US" sz="3200" i="1" dirty="0">
                <a:latin typeface="SassoonPrimaryInfant" pitchFamily="2" charset="0"/>
              </a:rPr>
              <a:t>Jeanette Winterson</a:t>
            </a:r>
            <a:endParaRPr lang="en-US" sz="3200" b="1" i="1" dirty="0">
              <a:solidFill>
                <a:schemeClr val="accent1"/>
              </a:solidFill>
              <a:latin typeface="SassoonPrimaryInfant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575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Read write </a:t>
            </a:r>
            <a:r>
              <a:rPr lang="en-GB" dirty="0" err="1" smtClean="0">
                <a:latin typeface="SassoonPrimaryInfant" pitchFamily="2" charset="0"/>
              </a:rPr>
              <a:t>inc</a:t>
            </a:r>
            <a:r>
              <a:rPr lang="en-GB" dirty="0" smtClean="0">
                <a:latin typeface="SassoonPrimaryInfant" pitchFamily="2" charset="0"/>
              </a:rPr>
              <a:t> phonics </a:t>
            </a:r>
            <a:endParaRPr lang="en-GB" dirty="0">
              <a:latin typeface="SassoonPrimaryInfa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SassoonPrimaryInfant" pitchFamily="2" charset="0"/>
              </a:rPr>
              <a:t> New for FS2 children this term – new for the whole school in September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SassoonPrimaryInfant" pitchFamily="2" charset="0"/>
              </a:rPr>
              <a:t> Children learning to read in FS2, Year 1 &amp; Year 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SassoonPrimaryInfant" pitchFamily="2" charset="0"/>
              </a:rPr>
              <a:t> Taught in groups based on their stage of reading </a:t>
            </a:r>
            <a:endParaRPr lang="en-GB" sz="3600" dirty="0">
              <a:latin typeface="SassoonPrimaryInfan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021" y="5349383"/>
            <a:ext cx="1211716" cy="1211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199" y="5529076"/>
            <a:ext cx="1073935" cy="852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898" y="5130355"/>
            <a:ext cx="1428823" cy="1428823"/>
          </a:xfrm>
          <a:prstGeom prst="rect">
            <a:avLst/>
          </a:prstGeom>
        </p:spPr>
      </p:pic>
      <p:pic>
        <p:nvPicPr>
          <p:cNvPr id="8" name="Picture 7" descr="Icon&#10;&#10;Description automatically generated with medium confidenc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58" y="5349383"/>
            <a:ext cx="1236046" cy="111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Billy Goats Gruff Clipart - Three Billy Goats Gruff Clipart PNG Image |  Transparent PNG Free Download on Seek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0" r="25236"/>
          <a:stretch/>
        </p:blipFill>
        <p:spPr bwMode="auto">
          <a:xfrm>
            <a:off x="8060485" y="5309469"/>
            <a:ext cx="1189999" cy="12390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7465" y="5287812"/>
            <a:ext cx="1174560" cy="117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Daily phonic lessons 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386" y="2313888"/>
            <a:ext cx="1986323" cy="1855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64" y="2298704"/>
            <a:ext cx="2617261" cy="1625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145" y="4831606"/>
            <a:ext cx="4884438" cy="1678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3709" y="2976119"/>
            <a:ext cx="196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teach sounds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501425" y="2918465"/>
            <a:ext cx="3472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Children practise reading words containing these sounds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547583" y="5320145"/>
            <a:ext cx="3381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then give the children decodable books which contain sounds and words they can read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873" y="2313888"/>
            <a:ext cx="2617261" cy="162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0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Tutoring 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7279E094-2F07-E241-8BC8-4E837AF4C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84" y="2193636"/>
            <a:ext cx="6043843" cy="4022725"/>
          </a:xfrm>
        </p:spPr>
      </p:pic>
      <p:sp>
        <p:nvSpPr>
          <p:cNvPr id="5" name="TextBox 4"/>
          <p:cNvSpPr txBox="1"/>
          <p:nvPr/>
        </p:nvSpPr>
        <p:spPr>
          <a:xfrm>
            <a:off x="8229600" y="2635337"/>
            <a:ext cx="251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assoonPrimaryInfant" pitchFamily="2" charset="0"/>
              </a:rPr>
              <a:t>We want to make sure every child learns to read in our school.</a:t>
            </a:r>
          </a:p>
          <a:p>
            <a:endParaRPr lang="en-US" dirty="0">
              <a:latin typeface="SassoonPrimaryInfant" pitchFamily="2" charset="0"/>
            </a:endParaRPr>
          </a:p>
          <a:p>
            <a:r>
              <a:rPr lang="en-US" dirty="0">
                <a:latin typeface="SassoonPrimaryInfant" pitchFamily="2" charset="0"/>
              </a:rPr>
              <a:t>Some children need extra practice when learning to read so we teach these children one-to-one for </a:t>
            </a:r>
            <a:r>
              <a:rPr lang="en-US" dirty="0" smtClean="0">
                <a:latin typeface="SassoonPrimaryInfant" pitchFamily="2" charset="0"/>
              </a:rPr>
              <a:t>5-10 </a:t>
            </a:r>
            <a:r>
              <a:rPr lang="en-US" dirty="0">
                <a:latin typeface="SassoonPrimaryInfant" pitchFamily="2" charset="0"/>
              </a:rPr>
              <a:t>minutes every day – on top of their group lesson</a:t>
            </a:r>
            <a:r>
              <a:rPr lang="en-US" dirty="0" smtClean="0">
                <a:latin typeface="SassoonPrimaryInfant" pitchFamily="2" charset="0"/>
              </a:rPr>
              <a:t>.</a:t>
            </a:r>
            <a:endParaRPr lang="en-US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7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What is phonics?</a:t>
            </a:r>
            <a:endParaRPr lang="en-GB" dirty="0">
              <a:latin typeface="SassoonPrimaryInfa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SassoonPrimaryInfant" pitchFamily="2" charset="0"/>
              </a:rPr>
              <a:t> Sounds </a:t>
            </a:r>
          </a:p>
          <a:p>
            <a:pPr marL="0" indent="0">
              <a:buNone/>
            </a:pPr>
            <a:endParaRPr lang="en-GB" sz="3600" dirty="0" smtClean="0">
              <a:latin typeface="SassoonPrimaryInfant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SassoonPrimaryInfant" pitchFamily="2" charset="0"/>
              </a:rPr>
              <a:t> Graphemes </a:t>
            </a:r>
          </a:p>
          <a:p>
            <a:pPr marL="457200" indent="-457200">
              <a:buFont typeface="Arial"/>
              <a:buChar char="•"/>
            </a:pPr>
            <a:endParaRPr lang="en-US" sz="1400" dirty="0" smtClean="0">
              <a:latin typeface="SassoonPrimaryInfant" pitchFamily="2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1400" dirty="0" smtClean="0">
                <a:latin typeface="SassoonPrimaryInfant" pitchFamily="2" charset="0"/>
              </a:rPr>
              <a:t>44 </a:t>
            </a:r>
            <a:r>
              <a:rPr lang="en-US" sz="1400" dirty="0">
                <a:latin typeface="SassoonPrimaryInfant" pitchFamily="2" charset="0"/>
              </a:rPr>
              <a:t>sounds</a:t>
            </a:r>
          </a:p>
          <a:p>
            <a:pPr marL="457200" indent="-457200">
              <a:buFont typeface="Arial"/>
              <a:buChar char="•"/>
            </a:pPr>
            <a:r>
              <a:rPr lang="en-US" sz="1400" dirty="0">
                <a:latin typeface="SassoonPrimaryInfant" pitchFamily="2" charset="0"/>
              </a:rPr>
              <a:t>26 letters</a:t>
            </a:r>
          </a:p>
          <a:p>
            <a:pPr marL="457200" indent="-457200">
              <a:buFont typeface="Arial"/>
              <a:buChar char="•"/>
            </a:pPr>
            <a:r>
              <a:rPr lang="en-US" sz="1400" dirty="0">
                <a:latin typeface="SassoonPrimaryInfant" pitchFamily="2" charset="0"/>
              </a:rPr>
              <a:t>Over 150+ graphemes (letter combinations</a:t>
            </a:r>
            <a:endParaRPr lang="en-GB" sz="1400" dirty="0">
              <a:latin typeface="SassoonPrimaryInfant" pitchFamily="2" charset="0"/>
            </a:endParaRPr>
          </a:p>
          <a:p>
            <a:endParaRPr lang="en-GB" sz="3600" dirty="0">
              <a:latin typeface="SassoonPrimaryInfant" pitchFamily="2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921" y="2516018"/>
            <a:ext cx="3051616" cy="285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3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Speed sounds set 1 and 2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6" name="Content Placeholder 5" descr="Simple_Speed_Sounds_Chart.pd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3047306" y="2286000"/>
            <a:ext cx="567352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3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Pure sounds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ph.set_1_sounds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313" y="2286000"/>
            <a:ext cx="715151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4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GB" sz="4800" dirty="0" smtClean="0">
                <a:latin typeface="SassoonPrimaryInfant" pitchFamily="2" charset="0"/>
              </a:rPr>
              <a:t>Sounds + blending = reading</a:t>
            </a:r>
            <a:endParaRPr lang="en-GB" sz="4800" dirty="0">
              <a:latin typeface="SassoonPrimaryInfant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269" y="3097212"/>
            <a:ext cx="67056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2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89</TotalTime>
  <Words>365</Words>
  <Application>Microsoft Office PowerPoint</Application>
  <PresentationFormat>Widescreen</PresentationFormat>
  <Paragraphs>50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SassoonPrimaryInfant</vt:lpstr>
      <vt:lpstr>Tw Cen MT</vt:lpstr>
      <vt:lpstr>Tw Cen MT Condensed</vt:lpstr>
      <vt:lpstr>Wingdings 3</vt:lpstr>
      <vt:lpstr>Integral</vt:lpstr>
      <vt:lpstr>Read write inc in fs2</vt:lpstr>
      <vt:lpstr>Reading changes everything</vt:lpstr>
      <vt:lpstr>Read write inc phonics </vt:lpstr>
      <vt:lpstr>Daily phonic lessons </vt:lpstr>
      <vt:lpstr>Tutoring </vt:lpstr>
      <vt:lpstr>What is phonics?</vt:lpstr>
      <vt:lpstr>Speed sounds set 1 and 2</vt:lpstr>
      <vt:lpstr>Pure sounds</vt:lpstr>
      <vt:lpstr>Sounds + blending = reading</vt:lpstr>
      <vt:lpstr>Fred talk (blending)</vt:lpstr>
      <vt:lpstr>Spelling using fred fingers </vt:lpstr>
      <vt:lpstr>Which books will children bring home?</vt:lpstr>
      <vt:lpstr>What can you do?</vt:lpstr>
      <vt:lpstr>Let’s watch a lesson </vt:lpstr>
      <vt:lpstr>questions</vt:lpstr>
    </vt:vector>
  </TitlesOfParts>
  <Company>Adelaide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 write in in fs2</dc:title>
  <dc:creator>Miss Storey</dc:creator>
  <cp:lastModifiedBy>Miss Storey</cp:lastModifiedBy>
  <cp:revision>9</cp:revision>
  <dcterms:created xsi:type="dcterms:W3CDTF">2022-06-07T19:37:39Z</dcterms:created>
  <dcterms:modified xsi:type="dcterms:W3CDTF">2022-06-07T21:07:06Z</dcterms:modified>
</cp:coreProperties>
</file>