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26"/>
  </p:notesMasterIdLst>
  <p:sldIdLst>
    <p:sldId id="256" r:id="rId2"/>
    <p:sldId id="1022" r:id="rId3"/>
    <p:sldId id="838" r:id="rId4"/>
    <p:sldId id="1031" r:id="rId5"/>
    <p:sldId id="1019" r:id="rId6"/>
    <p:sldId id="1023" r:id="rId7"/>
    <p:sldId id="1024" r:id="rId8"/>
    <p:sldId id="1020" r:id="rId9"/>
    <p:sldId id="1035" r:id="rId10"/>
    <p:sldId id="1030" r:id="rId11"/>
    <p:sldId id="1021" r:id="rId12"/>
    <p:sldId id="1025" r:id="rId13"/>
    <p:sldId id="1026" r:id="rId14"/>
    <p:sldId id="1027" r:id="rId15"/>
    <p:sldId id="1028" r:id="rId16"/>
    <p:sldId id="1029" r:id="rId17"/>
    <p:sldId id="1036" r:id="rId18"/>
    <p:sldId id="1015" r:id="rId19"/>
    <p:sldId id="1034" r:id="rId20"/>
    <p:sldId id="1032" r:id="rId21"/>
    <p:sldId id="1033" r:id="rId22"/>
    <p:sldId id="290" r:id="rId23"/>
    <p:sldId id="957" r:id="rId24"/>
    <p:sldId id="264"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DB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7" autoAdjust="0"/>
    <p:restoredTop sz="89660" autoAdjust="0"/>
  </p:normalViewPr>
  <p:slideViewPr>
    <p:cSldViewPr snapToGrid="0" snapToObjects="1">
      <p:cViewPr varScale="1">
        <p:scale>
          <a:sx n="103" d="100"/>
          <a:sy n="103" d="100"/>
        </p:scale>
        <p:origin x="1500" y="10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4F3A82-F637-1543-8C13-D12BDF0F499A}" type="datetimeFigureOut">
              <a:rPr lang="en-US" smtClean="0"/>
              <a:t>11/21/2022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167F53-BA33-7E40-958D-01A6607E9B7A}" type="slidenum">
              <a:rPr lang="en-US" smtClean="0"/>
              <a:t>‹#›</a:t>
            </a:fld>
            <a:endParaRPr lang="en-US"/>
          </a:p>
        </p:txBody>
      </p:sp>
    </p:spTree>
    <p:extLst>
      <p:ext uri="{BB962C8B-B14F-4D97-AF65-F5344CB8AC3E}">
        <p14:creationId xmlns:p14="http://schemas.microsoft.com/office/powerpoint/2010/main" val="42095150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AC167F53-BA33-7E40-958D-01A6607E9B7A}" type="slidenum">
              <a:rPr lang="en-US" smtClean="0"/>
              <a:t>1</a:t>
            </a:fld>
            <a:endParaRPr lang="en-US" dirty="0"/>
          </a:p>
        </p:txBody>
      </p:sp>
    </p:spTree>
    <p:extLst>
      <p:ext uri="{BB962C8B-B14F-4D97-AF65-F5344CB8AC3E}">
        <p14:creationId xmlns:p14="http://schemas.microsoft.com/office/powerpoint/2010/main" val="972187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solidFill>
                  <a:srgbClr val="FF0000"/>
                </a:solidFill>
              </a:rPr>
              <a:t>In the words of </a:t>
            </a:r>
            <a:r>
              <a:rPr lang="en-US" dirty="0" err="1">
                <a:solidFill>
                  <a:srgbClr val="FF0000"/>
                </a:solidFill>
              </a:rPr>
              <a:t>Dr</a:t>
            </a:r>
            <a:r>
              <a:rPr lang="en-US" dirty="0">
                <a:solidFill>
                  <a:srgbClr val="FF0000"/>
                </a:solidFill>
              </a:rPr>
              <a:t> Seuss…</a:t>
            </a:r>
            <a:r>
              <a:rPr lang="en-US" i="1" dirty="0">
                <a:solidFill>
                  <a:srgbClr val="FF0000"/>
                </a:solidFill>
              </a:rPr>
              <a:t>read quote.</a:t>
            </a:r>
          </a:p>
          <a:p>
            <a:pPr eaLnBrk="1" hangingPunct="1"/>
            <a:endParaRPr lang="en-US" i="1" dirty="0">
              <a:solidFill>
                <a:srgbClr val="FF0000"/>
              </a:solidFill>
            </a:endParaRPr>
          </a:p>
          <a:p>
            <a:pPr eaLnBrk="1" hangingPunct="1"/>
            <a:r>
              <a:rPr lang="en-US" i="0" dirty="0">
                <a:solidFill>
                  <a:srgbClr val="FF0000"/>
                </a:solidFill>
              </a:rPr>
              <a:t>Good readers do well in school – and in life.</a:t>
            </a:r>
          </a:p>
          <a:p>
            <a:pPr eaLnBrk="1" hangingPunct="1"/>
            <a:r>
              <a:rPr lang="en-US" i="0" dirty="0">
                <a:solidFill>
                  <a:srgbClr val="FF0000"/>
                </a:solidFill>
              </a:rPr>
              <a:t>By listening to your child read, you are making sure they have the opportunity to </a:t>
            </a:r>
            <a:r>
              <a:rPr lang="en-US" i="0" dirty="0" err="1">
                <a:solidFill>
                  <a:srgbClr val="FF0000"/>
                </a:solidFill>
              </a:rPr>
              <a:t>practise</a:t>
            </a:r>
            <a:r>
              <a:rPr lang="en-US" i="0" dirty="0">
                <a:solidFill>
                  <a:srgbClr val="FF0000"/>
                </a:solidFill>
              </a:rPr>
              <a:t> and become a good reader quickly.</a:t>
            </a:r>
          </a:p>
          <a:p>
            <a:pPr eaLnBrk="1" hangingPunct="1"/>
            <a:endParaRPr lang="en-US" i="0" dirty="0">
              <a:solidFill>
                <a:srgbClr val="FF0000"/>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Remember that all parents have the power to change outcomes for their children.</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434AEA0D-15AF-3040-A3B5-D7F153320F94}" type="slidenum">
              <a:rPr lang="en-US" smtClean="0"/>
              <a:t>23</a:t>
            </a:fld>
            <a:endParaRPr lang="en-US"/>
          </a:p>
        </p:txBody>
      </p:sp>
    </p:spTree>
    <p:extLst>
      <p:ext uri="{BB962C8B-B14F-4D97-AF65-F5344CB8AC3E}">
        <p14:creationId xmlns:p14="http://schemas.microsoft.com/office/powerpoint/2010/main" val="3698715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C51D32-3C34-4CC0-B1C8-B7CDA258413E}" type="slidenum">
              <a:rPr lang="en-GB" smtClean="0"/>
              <a:t>3</a:t>
            </a:fld>
            <a:endParaRPr lang="en-GB"/>
          </a:p>
        </p:txBody>
      </p:sp>
    </p:spTree>
    <p:extLst>
      <p:ext uri="{BB962C8B-B14F-4D97-AF65-F5344CB8AC3E}">
        <p14:creationId xmlns:p14="http://schemas.microsoft.com/office/powerpoint/2010/main" val="2755930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C167F53-BA33-7E40-958D-01A6607E9B7A}" type="slidenum">
              <a:rPr lang="en-US" smtClean="0"/>
              <a:t>4</a:t>
            </a:fld>
            <a:endParaRPr lang="en-US"/>
          </a:p>
        </p:txBody>
      </p:sp>
    </p:spTree>
    <p:extLst>
      <p:ext uri="{BB962C8B-B14F-4D97-AF65-F5344CB8AC3E}">
        <p14:creationId xmlns:p14="http://schemas.microsoft.com/office/powerpoint/2010/main" val="439175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We </a:t>
            </a:r>
            <a:r>
              <a:rPr lang="en-GB" sz="1200" kern="1200" dirty="0">
                <a:solidFill>
                  <a:schemeClr val="tx1"/>
                </a:solidFill>
                <a:effectLst/>
                <a:latin typeface="+mn-lt"/>
                <a:ea typeface="+mn-ea"/>
                <a:cs typeface="+mn-cs"/>
              </a:rPr>
              <a:t>use Book Bag Books especially for home reading. They have guidance inside just for you as parents.</a:t>
            </a:r>
          </a:p>
          <a:p>
            <a:r>
              <a:rPr lang="en-GB" sz="1200" kern="1200" dirty="0">
                <a:solidFill>
                  <a:schemeClr val="tx1"/>
                </a:solidFill>
                <a:effectLst/>
                <a:latin typeface="+mn-lt"/>
                <a:ea typeface="+mn-ea"/>
                <a:cs typeface="+mn-cs"/>
              </a:rPr>
              <a:t>They are matched to the books children read in school so provide practice of the same sounds – extra practice at the right level for your child.</a:t>
            </a:r>
          </a:p>
          <a:p>
            <a:r>
              <a:rPr lang="en-GB" sz="1200" kern="1200" dirty="0">
                <a:solidFill>
                  <a:schemeClr val="tx1"/>
                </a:solidFill>
                <a:effectLst/>
                <a:latin typeface="+mn-lt"/>
                <a:ea typeface="+mn-ea"/>
                <a:cs typeface="+mn-cs"/>
              </a:rPr>
              <a:t>They include many of the same reading activities that we use in class.</a:t>
            </a:r>
            <a:endParaRPr lang="en-US" i="0" dirty="0"/>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5</a:t>
            </a:fld>
            <a:endParaRPr lang="en-US"/>
          </a:p>
        </p:txBody>
      </p:sp>
    </p:spTree>
    <p:extLst>
      <p:ext uri="{BB962C8B-B14F-4D97-AF65-F5344CB8AC3E}">
        <p14:creationId xmlns:p14="http://schemas.microsoft.com/office/powerpoint/2010/main" val="305332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8</a:t>
            </a:fld>
            <a:endParaRPr lang="en-US"/>
          </a:p>
        </p:txBody>
      </p:sp>
    </p:spTree>
    <p:extLst>
      <p:ext uri="{BB962C8B-B14F-4D97-AF65-F5344CB8AC3E}">
        <p14:creationId xmlns:p14="http://schemas.microsoft.com/office/powerpoint/2010/main" val="1306041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9</a:t>
            </a:fld>
            <a:endParaRPr lang="en-US" dirty="0"/>
          </a:p>
        </p:txBody>
      </p:sp>
    </p:spTree>
    <p:extLst>
      <p:ext uri="{BB962C8B-B14F-4D97-AF65-F5344CB8AC3E}">
        <p14:creationId xmlns:p14="http://schemas.microsoft.com/office/powerpoint/2010/main" val="2364723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C167F53-BA33-7E40-958D-01A6607E9B7A}" type="slidenum">
              <a:rPr lang="en-US" smtClean="0"/>
              <a:t>11</a:t>
            </a:fld>
            <a:endParaRPr lang="en-US"/>
          </a:p>
        </p:txBody>
      </p:sp>
    </p:spTree>
    <p:extLst>
      <p:ext uri="{BB962C8B-B14F-4D97-AF65-F5344CB8AC3E}">
        <p14:creationId xmlns:p14="http://schemas.microsoft.com/office/powerpoint/2010/main" val="14065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5"/>
          </p:nvPr>
        </p:nvSpPr>
        <p:spPr/>
        <p:txBody>
          <a:bodyPr/>
          <a:lstStyle/>
          <a:p>
            <a:fld id="{AC167F53-BA33-7E40-958D-01A6607E9B7A}" type="slidenum">
              <a:rPr lang="en-US" smtClean="0"/>
              <a:t>18</a:t>
            </a:fld>
            <a:endParaRPr lang="en-US"/>
          </a:p>
        </p:txBody>
      </p:sp>
    </p:spTree>
    <p:extLst>
      <p:ext uri="{BB962C8B-B14F-4D97-AF65-F5344CB8AC3E}">
        <p14:creationId xmlns:p14="http://schemas.microsoft.com/office/powerpoint/2010/main" val="1373003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2E07CC-6AAD-1047-BB31-41E7C9B8EA12}" type="slidenum">
              <a:rPr lang="en-US" smtClean="0"/>
              <a:t>22</a:t>
            </a:fld>
            <a:endParaRPr lang="en-US"/>
          </a:p>
        </p:txBody>
      </p:sp>
    </p:spTree>
    <p:extLst>
      <p:ext uri="{BB962C8B-B14F-4D97-AF65-F5344CB8AC3E}">
        <p14:creationId xmlns:p14="http://schemas.microsoft.com/office/powerpoint/2010/main" val="21662756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2_Title Slide">
    <p:spTree>
      <p:nvGrpSpPr>
        <p:cNvPr id="1" name=""/>
        <p:cNvGrpSpPr/>
        <p:nvPr/>
      </p:nvGrpSpPr>
      <p:grpSpPr>
        <a:xfrm>
          <a:off x="0" y="0"/>
          <a:ext cx="0" cy="0"/>
          <a:chOff x="0" y="0"/>
          <a:chExt cx="0" cy="0"/>
        </a:xfrm>
      </p:grpSpPr>
      <p:pic>
        <p:nvPicPr>
          <p:cNvPr id="15" name="Picture 14" descr="powerpoint-cover-template-blank.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Title 1"/>
          <p:cNvSpPr>
            <a:spLocks noGrp="1"/>
          </p:cNvSpPr>
          <p:nvPr>
            <p:ph type="ctrTitle"/>
          </p:nvPr>
        </p:nvSpPr>
        <p:spPr>
          <a:xfrm>
            <a:off x="4067944" y="4221088"/>
            <a:ext cx="5076056" cy="1181993"/>
          </a:xfrm>
        </p:spPr>
        <p:txBody>
          <a:bodyPr anchor="ctr">
            <a:normAutofit/>
          </a:bodyPr>
          <a:lstStyle>
            <a:lvl1pPr>
              <a:lnSpc>
                <a:spcPct val="90000"/>
              </a:lnSpc>
              <a:defRPr sz="3200">
                <a:solidFill>
                  <a:schemeClr val="bg1"/>
                </a:solidFill>
              </a:defRPr>
            </a:lvl1pPr>
          </a:lstStyle>
          <a:p>
            <a:r>
              <a:rPr lang="en-GB" dirty="0"/>
              <a:t>Click to edit Master title style</a:t>
            </a:r>
          </a:p>
        </p:txBody>
      </p:sp>
    </p:spTree>
    <p:extLst>
      <p:ext uri="{BB962C8B-B14F-4D97-AF65-F5344CB8AC3E}">
        <p14:creationId xmlns:p14="http://schemas.microsoft.com/office/powerpoint/2010/main" val="1231037735"/>
      </p:ext>
    </p:extLst>
  </p:cSld>
  <p:clrMapOvr>
    <a:masterClrMapping/>
  </p:clrMapOvr>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obj" preserve="1">
  <p:cSld name="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r>
              <a:rPr lang="en-GB" dirty="0"/>
              <a:t/>
            </a:r>
            <a:br>
              <a:rPr lang="en-GB" dirty="0"/>
            </a:br>
            <a:r>
              <a:rPr lang="en-GB" dirty="0"/>
              <a:t>Click to edit Master title style</a:t>
            </a:r>
          </a:p>
        </p:txBody>
      </p:sp>
      <p:sp>
        <p:nvSpPr>
          <p:cNvPr id="3" name="Content Placeholder 2"/>
          <p:cNvSpPr>
            <a:spLocks noGrp="1"/>
          </p:cNvSpPr>
          <p:nvPr>
            <p:ph idx="1"/>
          </p:nvPr>
        </p:nvSpPr>
        <p:spPr>
          <a:xfrm>
            <a:off x="323528" y="1196752"/>
            <a:ext cx="8639175" cy="504056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Tree>
    <p:extLst>
      <p:ext uri="{BB962C8B-B14F-4D97-AF65-F5344CB8AC3E}">
        <p14:creationId xmlns:p14="http://schemas.microsoft.com/office/powerpoint/2010/main" val="281862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showMasterPhAnim="0" preserve="1" userDrawn="1">
  <p:cSld name="4_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7" name="Rectangle 3"/>
          <p:cNvSpPr/>
          <p:nvPr userDrawn="1"/>
        </p:nvSpPr>
        <p:spPr>
          <a:xfrm>
            <a:off x="323527" y="1151032"/>
            <a:ext cx="8640961" cy="45719"/>
          </a:xfrm>
          <a:prstGeom prst="rect">
            <a:avLst/>
          </a:prstGeom>
          <a:solidFill>
            <a:srgbClr val="3B9EA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sp>
        <p:nvSpPr>
          <p:cNvPr id="2" name="Title 1"/>
          <p:cNvSpPr>
            <a:spLocks noGrp="1"/>
          </p:cNvSpPr>
          <p:nvPr>
            <p:ph type="title" hasCustomPrompt="1"/>
          </p:nvPr>
        </p:nvSpPr>
        <p:spPr>
          <a:xfrm>
            <a:off x="323528" y="260649"/>
            <a:ext cx="7478713" cy="864096"/>
          </a:xfrm>
        </p:spPr>
        <p:txBody>
          <a:bodyPr anchor="b"/>
          <a:lstStyle/>
          <a:p>
            <a:r>
              <a:rPr lang="en-GB" dirty="0"/>
              <a:t/>
            </a:r>
            <a:br>
              <a:rPr lang="en-GB" dirty="0"/>
            </a:br>
            <a:r>
              <a:rPr lang="en-GB" dirty="0"/>
              <a:t>Click to edit Master title style</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
        <p:nvSpPr>
          <p:cNvPr id="8" name="Content Placeholder 2"/>
          <p:cNvSpPr>
            <a:spLocks noGrp="1"/>
          </p:cNvSpPr>
          <p:nvPr>
            <p:ph sz="half" idx="1"/>
          </p:nvPr>
        </p:nvSpPr>
        <p:spPr>
          <a:xfrm>
            <a:off x="323528" y="1268760"/>
            <a:ext cx="4246885"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3"/>
          <p:cNvSpPr>
            <a:spLocks noGrp="1"/>
          </p:cNvSpPr>
          <p:nvPr>
            <p:ph sz="half" idx="2"/>
          </p:nvPr>
        </p:nvSpPr>
        <p:spPr>
          <a:xfrm>
            <a:off x="4716016" y="1268760"/>
            <a:ext cx="4254624"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694975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showMasterPhAnim="0" userDrawn="1">
  <p:cSld name="5_Title and Content">
    <p:spTree>
      <p:nvGrpSpPr>
        <p:cNvPr id="1" name=""/>
        <p:cNvGrpSpPr/>
        <p:nvPr/>
      </p:nvGrpSpPr>
      <p:grpSpPr>
        <a:xfrm>
          <a:off x="0" y="0"/>
          <a:ext cx="0" cy="0"/>
          <a:chOff x="0" y="0"/>
          <a:chExt cx="0" cy="0"/>
        </a:xfrm>
      </p:grpSpPr>
      <p:pic>
        <p:nvPicPr>
          <p:cNvPr id="11" name="Picture 10" descr="PPT_RM_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340" y="0"/>
            <a:ext cx="9180512" cy="6858000"/>
          </a:xfrm>
          <a:prstGeom prst="rect">
            <a:avLst/>
          </a:prstGeom>
        </p:spPr>
      </p:pic>
      <p:sp>
        <p:nvSpPr>
          <p:cNvPr id="3" name="Content Placeholder 2"/>
          <p:cNvSpPr>
            <a:spLocks noGrp="1"/>
          </p:cNvSpPr>
          <p:nvPr>
            <p:ph idx="1"/>
          </p:nvPr>
        </p:nvSpPr>
        <p:spPr>
          <a:xfrm>
            <a:off x="323528" y="1196752"/>
            <a:ext cx="8639175" cy="504056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Slide Number Placeholder 5"/>
          <p:cNvSpPr>
            <a:spLocks noGrp="1"/>
          </p:cNvSpPr>
          <p:nvPr>
            <p:ph type="sldNum" sz="quarter" idx="12"/>
          </p:nvPr>
        </p:nvSpPr>
        <p:spPr/>
        <p:txBody>
          <a:bodyPr/>
          <a:lstStyle>
            <a:lvl1pPr fontAlgn="auto">
              <a:spcBef>
                <a:spcPts val="0"/>
              </a:spcBef>
              <a:spcAft>
                <a:spcPts val="0"/>
              </a:spcAft>
              <a:defRPr>
                <a:latin typeface="+mn-lt"/>
                <a:ea typeface="+mn-ea"/>
              </a:defRPr>
            </a:lvl1pPr>
          </a:lstStyle>
          <a:p>
            <a:pPr>
              <a:defRPr/>
            </a:pPr>
            <a:fld id="{404DBCEF-19A6-4004-B125-9F389965607C}" type="slidenum">
              <a:rPr lang="en-US"/>
              <a:pPr>
                <a:defRPr/>
              </a:pPr>
              <a:t>‹#›</a:t>
            </a:fld>
            <a:endParaRPr lang="en-US"/>
          </a:p>
        </p:txBody>
      </p:sp>
    </p:spTree>
    <p:extLst>
      <p:ext uri="{BB962C8B-B14F-4D97-AF65-F5344CB8AC3E}">
        <p14:creationId xmlns:p14="http://schemas.microsoft.com/office/powerpoint/2010/main" val="32419855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323850" y="333375"/>
            <a:ext cx="7478713" cy="1008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title style</a:t>
            </a:r>
          </a:p>
        </p:txBody>
      </p:sp>
      <p:sp>
        <p:nvSpPr>
          <p:cNvPr id="3" name="Text Placeholder 2"/>
          <p:cNvSpPr>
            <a:spLocks noGrp="1"/>
          </p:cNvSpPr>
          <p:nvPr>
            <p:ph type="body" idx="1"/>
          </p:nvPr>
        </p:nvSpPr>
        <p:spPr bwMode="auto">
          <a:xfrm>
            <a:off x="323850" y="1495425"/>
            <a:ext cx="8639175" cy="4741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395288" y="6356350"/>
            <a:ext cx="2195512" cy="365125"/>
          </a:xfrm>
          <a:prstGeom prst="rect">
            <a:avLst/>
          </a:prstGeom>
        </p:spPr>
        <p:txBody>
          <a:bodyPr vert="horz" lIns="91440" tIns="45720" rIns="91440" bIns="45720" rtlCol="0" anchor="ctr"/>
          <a:lstStyle>
            <a:lvl1pPr algn="l">
              <a:defRPr sz="1000">
                <a:solidFill>
                  <a:srgbClr val="2D2D2D">
                    <a:tint val="75000"/>
                  </a:srgbClr>
                </a:solidFill>
                <a:latin typeface="Garamond" pitchFamily="18" charset="0"/>
                <a:ea typeface="MS PGothic" pitchFamily="34" charset="-128"/>
                <a:cs typeface="+mn-cs"/>
              </a:defRPr>
            </a:lvl1pPr>
          </a:lstStyle>
          <a:p>
            <a:pPr>
              <a:defRPr/>
            </a:pPr>
            <a:fld id="{DF6C09D9-D1B6-4568-8B87-5A6249D0DBD1}" type="datetime1">
              <a:rPr lang="en-US"/>
              <a:pPr>
                <a:defRPr/>
              </a:pPr>
              <a:t>11/21/2022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000">
                <a:solidFill>
                  <a:srgbClr val="2D2D2D">
                    <a:tint val="75000"/>
                  </a:srgbClr>
                </a:solidFill>
                <a:latin typeface="Garamond" pitchFamily="18" charset="0"/>
                <a:ea typeface="MS PGothic" pitchFamily="34" charset="-128"/>
                <a:cs typeface="+mn-cs"/>
              </a:defRPr>
            </a:lvl1pPr>
          </a:lstStyle>
          <a:p>
            <a:pPr>
              <a:defRPr/>
            </a:pPr>
            <a:r>
              <a:rPr lang="en-US"/>
              <a:t>Copyright Ruth Miskin Literacy</a:t>
            </a:r>
          </a:p>
        </p:txBody>
      </p:sp>
      <p:sp>
        <p:nvSpPr>
          <p:cNvPr id="6" name="Slide Number Placeholder 5"/>
          <p:cNvSpPr>
            <a:spLocks noGrp="1"/>
          </p:cNvSpPr>
          <p:nvPr>
            <p:ph type="sldNum" sz="quarter" idx="4"/>
          </p:nvPr>
        </p:nvSpPr>
        <p:spPr>
          <a:xfrm>
            <a:off x="6553200" y="6356350"/>
            <a:ext cx="2409825" cy="365125"/>
          </a:xfrm>
          <a:prstGeom prst="rect">
            <a:avLst/>
          </a:prstGeom>
        </p:spPr>
        <p:txBody>
          <a:bodyPr vert="horz" lIns="91440" tIns="45720" rIns="91440" bIns="45720" rtlCol="0" anchor="ctr"/>
          <a:lstStyle>
            <a:lvl1pPr algn="r">
              <a:defRPr sz="1000">
                <a:solidFill>
                  <a:srgbClr val="2D2D2D">
                    <a:tint val="75000"/>
                  </a:srgbClr>
                </a:solidFill>
                <a:latin typeface="Garamond" pitchFamily="18" charset="0"/>
                <a:ea typeface="MS PGothic" pitchFamily="34" charset="-128"/>
                <a:cs typeface="+mn-cs"/>
              </a:defRPr>
            </a:lvl1pPr>
          </a:lstStyle>
          <a:p>
            <a:pPr>
              <a:defRPr/>
            </a:pPr>
            <a:fld id="{D366FC25-FCA6-4D86-A84B-F6C8160D7687}" type="slidenum">
              <a:rPr lang="en-US"/>
              <a:pPr>
                <a:defRPr/>
              </a:pPr>
              <a:t>‹#›</a:t>
            </a:fld>
            <a:endParaRPr lang="en-US"/>
          </a:p>
        </p:txBody>
      </p:sp>
      <p:sp>
        <p:nvSpPr>
          <p:cNvPr id="7" name="Rectangle 6"/>
          <p:cNvSpPr/>
          <p:nvPr/>
        </p:nvSpPr>
        <p:spPr>
          <a:xfrm>
            <a:off x="395288" y="188913"/>
            <a:ext cx="8567737" cy="14446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prstClr val="white"/>
              </a:solidFill>
            </a:endParaRPr>
          </a:p>
        </p:txBody>
      </p:sp>
      <p:pic>
        <p:nvPicPr>
          <p:cNvPr id="15368" name="Picture 9" descr="RM_shape.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43888" y="404813"/>
            <a:ext cx="688975" cy="720725"/>
          </a:xfrm>
          <a:prstGeom prst="rect">
            <a:avLst/>
          </a:prstGeom>
          <a:noFill/>
          <a:ln w="9525">
            <a:noFill/>
            <a:miter lim="800000"/>
            <a:headEnd/>
            <a:tailEnd/>
          </a:ln>
        </p:spPr>
      </p:pic>
      <p:cxnSp>
        <p:nvCxnSpPr>
          <p:cNvPr id="13" name="Straight Connector 12"/>
          <p:cNvCxnSpPr/>
          <p:nvPr/>
        </p:nvCxnSpPr>
        <p:spPr>
          <a:xfrm>
            <a:off x="323850" y="188913"/>
            <a:ext cx="0" cy="6480175"/>
          </a:xfrm>
          <a:prstGeom prst="line">
            <a:avLst/>
          </a:prstGeom>
          <a:ln>
            <a:prstDash val="sysDot"/>
          </a:ln>
          <a:effectLst/>
        </p:spPr>
        <p:style>
          <a:lnRef idx="2">
            <a:schemeClr val="accent4"/>
          </a:lnRef>
          <a:fillRef idx="0">
            <a:schemeClr val="accent4"/>
          </a:fillRef>
          <a:effectRef idx="1">
            <a:schemeClr val="accent4"/>
          </a:effectRef>
          <a:fontRef idx="minor">
            <a:schemeClr val="tx1"/>
          </a:fontRef>
        </p:style>
      </p:cxnSp>
      <p:pic>
        <p:nvPicPr>
          <p:cNvPr id="10" name="Picture 9" descr="PPT_RM_page.jp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27127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hf sldNum="0" hdr="0"/>
  <p:txStyles>
    <p:titleStyle>
      <a:lvl1pPr algn="l" rtl="0" eaLnBrk="1" fontAlgn="base" hangingPunct="1">
        <a:lnSpc>
          <a:spcPct val="90000"/>
        </a:lnSpc>
        <a:spcBef>
          <a:spcPct val="0"/>
        </a:spcBef>
        <a:spcAft>
          <a:spcPct val="0"/>
        </a:spcAft>
        <a:defRPr sz="3000" b="1" kern="1200">
          <a:solidFill>
            <a:srgbClr val="787878"/>
          </a:solidFill>
          <a:latin typeface="+mn-lt"/>
          <a:ea typeface="+mj-ea"/>
          <a:cs typeface="+mj-cs"/>
        </a:defRPr>
      </a:lvl1pPr>
      <a:lvl2pPr algn="l" rtl="0" eaLnBrk="1" fontAlgn="base" hangingPunct="1">
        <a:lnSpc>
          <a:spcPct val="90000"/>
        </a:lnSpc>
        <a:spcBef>
          <a:spcPct val="0"/>
        </a:spcBef>
        <a:spcAft>
          <a:spcPct val="0"/>
        </a:spcAft>
        <a:defRPr sz="3000" b="1">
          <a:solidFill>
            <a:srgbClr val="787878"/>
          </a:solidFill>
          <a:latin typeface="Arial" pitchFamily="34" charset="0"/>
        </a:defRPr>
      </a:lvl2pPr>
      <a:lvl3pPr algn="l" rtl="0" eaLnBrk="1" fontAlgn="base" hangingPunct="1">
        <a:lnSpc>
          <a:spcPct val="90000"/>
        </a:lnSpc>
        <a:spcBef>
          <a:spcPct val="0"/>
        </a:spcBef>
        <a:spcAft>
          <a:spcPct val="0"/>
        </a:spcAft>
        <a:defRPr sz="3000" b="1">
          <a:solidFill>
            <a:srgbClr val="787878"/>
          </a:solidFill>
          <a:latin typeface="Arial" pitchFamily="34" charset="0"/>
        </a:defRPr>
      </a:lvl3pPr>
      <a:lvl4pPr algn="l" rtl="0" eaLnBrk="1" fontAlgn="base" hangingPunct="1">
        <a:lnSpc>
          <a:spcPct val="90000"/>
        </a:lnSpc>
        <a:spcBef>
          <a:spcPct val="0"/>
        </a:spcBef>
        <a:spcAft>
          <a:spcPct val="0"/>
        </a:spcAft>
        <a:defRPr sz="3000" b="1">
          <a:solidFill>
            <a:srgbClr val="787878"/>
          </a:solidFill>
          <a:latin typeface="Arial" pitchFamily="34" charset="0"/>
        </a:defRPr>
      </a:lvl4pPr>
      <a:lvl5pPr algn="l" rtl="0" eaLnBrk="1" fontAlgn="base" hangingPunct="1">
        <a:lnSpc>
          <a:spcPct val="90000"/>
        </a:lnSpc>
        <a:spcBef>
          <a:spcPct val="0"/>
        </a:spcBef>
        <a:spcAft>
          <a:spcPct val="0"/>
        </a:spcAft>
        <a:defRPr sz="3000" b="1">
          <a:solidFill>
            <a:srgbClr val="787878"/>
          </a:solidFill>
          <a:latin typeface="Arial" pitchFamily="34" charset="0"/>
        </a:defRPr>
      </a:lvl5pPr>
      <a:lvl6pPr marL="457200" algn="l" rtl="0" eaLnBrk="1" fontAlgn="base" hangingPunct="1">
        <a:lnSpc>
          <a:spcPct val="90000"/>
        </a:lnSpc>
        <a:spcBef>
          <a:spcPct val="0"/>
        </a:spcBef>
        <a:spcAft>
          <a:spcPct val="0"/>
        </a:spcAft>
        <a:defRPr sz="3000" b="1">
          <a:solidFill>
            <a:srgbClr val="787878"/>
          </a:solidFill>
          <a:latin typeface="Arial" pitchFamily="34" charset="0"/>
        </a:defRPr>
      </a:lvl6pPr>
      <a:lvl7pPr marL="914400" algn="l" rtl="0" eaLnBrk="1" fontAlgn="base" hangingPunct="1">
        <a:lnSpc>
          <a:spcPct val="90000"/>
        </a:lnSpc>
        <a:spcBef>
          <a:spcPct val="0"/>
        </a:spcBef>
        <a:spcAft>
          <a:spcPct val="0"/>
        </a:spcAft>
        <a:defRPr sz="3000" b="1">
          <a:solidFill>
            <a:srgbClr val="787878"/>
          </a:solidFill>
          <a:latin typeface="Arial" pitchFamily="34" charset="0"/>
        </a:defRPr>
      </a:lvl7pPr>
      <a:lvl8pPr marL="1371600" algn="l" rtl="0" eaLnBrk="1" fontAlgn="base" hangingPunct="1">
        <a:lnSpc>
          <a:spcPct val="90000"/>
        </a:lnSpc>
        <a:spcBef>
          <a:spcPct val="0"/>
        </a:spcBef>
        <a:spcAft>
          <a:spcPct val="0"/>
        </a:spcAft>
        <a:defRPr sz="3000" b="1">
          <a:solidFill>
            <a:srgbClr val="787878"/>
          </a:solidFill>
          <a:latin typeface="Arial" pitchFamily="34" charset="0"/>
        </a:defRPr>
      </a:lvl8pPr>
      <a:lvl9pPr marL="1828800" algn="l" rtl="0" eaLnBrk="1" fontAlgn="base" hangingPunct="1">
        <a:lnSpc>
          <a:spcPct val="90000"/>
        </a:lnSpc>
        <a:spcBef>
          <a:spcPct val="0"/>
        </a:spcBef>
        <a:spcAft>
          <a:spcPct val="0"/>
        </a:spcAft>
        <a:defRPr sz="3000" b="1">
          <a:solidFill>
            <a:srgbClr val="787878"/>
          </a:solidFill>
          <a:latin typeface="Arial" pitchFamily="34" charset="0"/>
        </a:defRPr>
      </a:lvl9pPr>
    </p:titleStyle>
    <p:bodyStyle>
      <a:lvl1pPr algn="l" rtl="0" eaLnBrk="1" fontAlgn="base" hangingPunct="1">
        <a:lnSpc>
          <a:spcPct val="90000"/>
        </a:lnSpc>
        <a:spcBef>
          <a:spcPct val="20000"/>
        </a:spcBef>
        <a:spcAft>
          <a:spcPct val="0"/>
        </a:spcAft>
        <a:buFont typeface="Arial" charset="0"/>
        <a:defRPr sz="3200" kern="1200">
          <a:solidFill>
            <a:schemeClr val="tx2"/>
          </a:solidFill>
          <a:latin typeface="+mn-lt"/>
          <a:ea typeface="+mn-ea"/>
          <a:cs typeface="+mn-cs"/>
        </a:defRPr>
      </a:lvl1pPr>
      <a:lvl2pPr algn="l" rtl="0" eaLnBrk="1" fontAlgn="base" hangingPunct="1">
        <a:lnSpc>
          <a:spcPct val="90000"/>
        </a:lnSpc>
        <a:spcBef>
          <a:spcPct val="20000"/>
        </a:spcBef>
        <a:spcAft>
          <a:spcPct val="0"/>
        </a:spcAft>
        <a:buFont typeface="Arial" charset="0"/>
        <a:defRPr sz="2800" kern="1200">
          <a:solidFill>
            <a:schemeClr val="tx2"/>
          </a:solidFill>
          <a:latin typeface="+mn-lt"/>
          <a:ea typeface="+mn-ea"/>
          <a:cs typeface="+mn-cs"/>
        </a:defRPr>
      </a:lvl2pPr>
      <a:lvl3pPr algn="l" rtl="0" eaLnBrk="1" fontAlgn="base" hangingPunct="1">
        <a:lnSpc>
          <a:spcPct val="90000"/>
        </a:lnSpc>
        <a:spcBef>
          <a:spcPct val="20000"/>
        </a:spcBef>
        <a:spcAft>
          <a:spcPct val="0"/>
        </a:spcAft>
        <a:buFont typeface="Arial" charset="0"/>
        <a:defRPr sz="2400" kern="1200">
          <a:solidFill>
            <a:schemeClr val="tx2"/>
          </a:solidFill>
          <a:latin typeface="+mn-lt"/>
          <a:ea typeface="+mn-ea"/>
          <a:cs typeface="+mn-cs"/>
        </a:defRPr>
      </a:lvl3pPr>
      <a:lvl4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4pPr>
      <a:lvl5pPr algn="l" rtl="0" eaLnBrk="1" fontAlgn="base" hangingPunct="1">
        <a:lnSpc>
          <a:spcPct val="90000"/>
        </a:lnSpc>
        <a:spcBef>
          <a:spcPct val="20000"/>
        </a:spcBef>
        <a:spcAft>
          <a:spcPct val="0"/>
        </a:spcAft>
        <a:buFont typeface="Arial" charset="0"/>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ruthmiskin.com/en/parents/" TargetMode="External"/><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hyperlink" Target="https://www.facebook.com/miskin.education" TargetMode="External"/><Relationship Id="rId4" Type="http://schemas.openxmlformats.org/officeDocument/2006/relationships/hyperlink" Target="http://www.oxfordowl.co.uk/Reading/"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436706" y="2275556"/>
            <a:ext cx="4764766" cy="1181993"/>
          </a:xfrm>
        </p:spPr>
        <p:txBody>
          <a:bodyPr>
            <a:noAutofit/>
          </a:bodyPr>
          <a:lstStyle/>
          <a:p>
            <a:pPr algn="ctr"/>
            <a:r>
              <a:rPr lang="en-US" sz="2400" dirty="0">
                <a:solidFill>
                  <a:schemeClr val="tx1"/>
                </a:solidFill>
                <a:latin typeface="SassoonPrimaryInfant" pitchFamily="2" charset="0"/>
              </a:rPr>
              <a:t>Read Write Inc. Phonics </a:t>
            </a:r>
            <a:br>
              <a:rPr lang="en-US" sz="2400" dirty="0">
                <a:solidFill>
                  <a:schemeClr val="tx1"/>
                </a:solidFill>
                <a:latin typeface="SassoonPrimaryInfant" pitchFamily="2" charset="0"/>
              </a:rPr>
            </a:br>
            <a:r>
              <a:rPr lang="en-US" sz="2400" dirty="0">
                <a:solidFill>
                  <a:schemeClr val="tx1"/>
                </a:solidFill>
                <a:latin typeface="SassoonPrimaryInfant" pitchFamily="2" charset="0"/>
              </a:rPr>
              <a:t>Parents’ </a:t>
            </a:r>
            <a:r>
              <a:rPr lang="en-US" sz="2400" dirty="0" smtClean="0">
                <a:solidFill>
                  <a:schemeClr val="tx1"/>
                </a:solidFill>
                <a:latin typeface="SassoonPrimaryInfant" pitchFamily="2" charset="0"/>
              </a:rPr>
              <a:t>Meeting</a:t>
            </a:r>
            <a:br>
              <a:rPr lang="en-US" sz="2400" dirty="0" smtClean="0">
                <a:solidFill>
                  <a:schemeClr val="tx1"/>
                </a:solidFill>
                <a:latin typeface="SassoonPrimaryInfant" pitchFamily="2" charset="0"/>
              </a:rPr>
            </a:br>
            <a:r>
              <a:rPr lang="en-US" sz="2400" dirty="0">
                <a:solidFill>
                  <a:schemeClr val="tx1"/>
                </a:solidFill>
                <a:latin typeface="SassoonPrimaryInfant" pitchFamily="2" charset="0"/>
              </a:rPr>
              <a:t/>
            </a:r>
            <a:br>
              <a:rPr lang="en-US" sz="2400" dirty="0">
                <a:solidFill>
                  <a:schemeClr val="tx1"/>
                </a:solidFill>
                <a:latin typeface="SassoonPrimaryInfant" pitchFamily="2" charset="0"/>
              </a:rPr>
            </a:br>
            <a:r>
              <a:rPr lang="en-US" sz="2400" dirty="0">
                <a:solidFill>
                  <a:srgbClr val="FF0000"/>
                </a:solidFill>
                <a:latin typeface="SassoonPrimaryInfant" pitchFamily="2" charset="0"/>
              </a:rPr>
              <a:t>Listening to your child </a:t>
            </a:r>
            <a:r>
              <a:rPr lang="en-US" sz="2400" dirty="0" smtClean="0">
                <a:solidFill>
                  <a:srgbClr val="FF0000"/>
                </a:solidFill>
                <a:latin typeface="SassoonPrimaryInfant" pitchFamily="2" charset="0"/>
              </a:rPr>
              <a:t>read</a:t>
            </a:r>
            <a:r>
              <a:rPr lang="en-US" dirty="0" smtClean="0">
                <a:solidFill>
                  <a:schemeClr val="tx1"/>
                </a:solidFill>
                <a:latin typeface="SassoonPrimaryInfant" pitchFamily="2" charset="0"/>
              </a:rPr>
              <a:t/>
            </a:r>
            <a:br>
              <a:rPr lang="en-US" dirty="0" smtClean="0">
                <a:solidFill>
                  <a:schemeClr val="tx1"/>
                </a:solidFill>
                <a:latin typeface="SassoonPrimaryInfant" pitchFamily="2" charset="0"/>
              </a:rPr>
            </a:br>
            <a:r>
              <a:rPr lang="en-US" dirty="0">
                <a:solidFill>
                  <a:schemeClr val="tx1"/>
                </a:solidFill>
                <a:latin typeface="SassoonPrimaryInfant" pitchFamily="2" charset="0"/>
              </a:rPr>
              <a:t/>
            </a:r>
            <a:br>
              <a:rPr lang="en-US" dirty="0">
                <a:solidFill>
                  <a:schemeClr val="tx1"/>
                </a:solidFill>
                <a:latin typeface="SassoonPrimaryInfant" pitchFamily="2" charset="0"/>
              </a:rPr>
            </a:br>
            <a:r>
              <a:rPr lang="en-US" sz="2400" dirty="0" smtClean="0">
                <a:solidFill>
                  <a:schemeClr val="tx1"/>
                </a:solidFill>
                <a:latin typeface="SassoonPrimaryInfant" pitchFamily="2" charset="0"/>
              </a:rPr>
              <a:t>Miss Barnwell</a:t>
            </a:r>
            <a:br>
              <a:rPr lang="en-US" sz="2400" dirty="0" smtClean="0">
                <a:solidFill>
                  <a:schemeClr val="tx1"/>
                </a:solidFill>
                <a:latin typeface="SassoonPrimaryInfant" pitchFamily="2" charset="0"/>
              </a:rPr>
            </a:br>
            <a:r>
              <a:rPr lang="en-US" sz="2400" dirty="0" smtClean="0">
                <a:solidFill>
                  <a:schemeClr val="tx1"/>
                </a:solidFill>
                <a:latin typeface="SassoonPrimaryInfant" pitchFamily="2" charset="0"/>
              </a:rPr>
              <a:t>Phonics and Early Reading </a:t>
            </a:r>
            <a:r>
              <a:rPr lang="en-US" sz="2400" dirty="0" smtClean="0">
                <a:solidFill>
                  <a:schemeClr val="tx1"/>
                </a:solidFill>
                <a:latin typeface="SassoonPrimaryInfant" pitchFamily="2" charset="0"/>
              </a:rPr>
              <a:t>Lead</a:t>
            </a:r>
            <a:endParaRPr lang="en-US" sz="2400" dirty="0">
              <a:solidFill>
                <a:schemeClr val="tx1"/>
              </a:solidFill>
              <a:latin typeface="SassoonPrimaryInfant" pitchFamily="2" charset="0"/>
            </a:endParaRPr>
          </a:p>
        </p:txBody>
      </p:sp>
      <p:sp>
        <p:nvSpPr>
          <p:cNvPr id="2" name="Rectangle 1"/>
          <p:cNvSpPr/>
          <p:nvPr/>
        </p:nvSpPr>
        <p:spPr>
          <a:xfrm>
            <a:off x="4572000" y="6498077"/>
            <a:ext cx="4494178" cy="3599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449078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SassoonPrimaryInfant" pitchFamily="2" charset="0"/>
              </a:rPr>
              <a:t>Speedy Green Words</a:t>
            </a:r>
            <a:endParaRPr lang="en-GB" dirty="0"/>
          </a:p>
        </p:txBody>
      </p:sp>
      <p:pic>
        <p:nvPicPr>
          <p:cNvPr id="4" name="Picture 3"/>
          <p:cNvPicPr>
            <a:picLocks noChangeAspect="1"/>
          </p:cNvPicPr>
          <p:nvPr/>
        </p:nvPicPr>
        <p:blipFill>
          <a:blip r:embed="rId2"/>
          <a:stretch>
            <a:fillRect/>
          </a:stretch>
        </p:blipFill>
        <p:spPr>
          <a:xfrm>
            <a:off x="733275" y="1362270"/>
            <a:ext cx="6880504" cy="4415755"/>
          </a:xfrm>
          <a:prstGeom prst="rect">
            <a:avLst/>
          </a:prstGeom>
        </p:spPr>
      </p:pic>
      <p:sp>
        <p:nvSpPr>
          <p:cNvPr id="5" name="TextBox 4"/>
          <p:cNvSpPr txBox="1"/>
          <p:nvPr/>
        </p:nvSpPr>
        <p:spPr>
          <a:xfrm>
            <a:off x="177281" y="5805616"/>
            <a:ext cx="7624959" cy="923330"/>
          </a:xfrm>
          <a:prstGeom prst="rect">
            <a:avLst/>
          </a:prstGeom>
          <a:noFill/>
          <a:ln>
            <a:solidFill>
              <a:schemeClr val="tx1"/>
            </a:solidFill>
          </a:ln>
        </p:spPr>
        <p:txBody>
          <a:bodyPr wrap="square" rtlCol="0">
            <a:spAutoFit/>
          </a:bodyPr>
          <a:lstStyle/>
          <a:p>
            <a:pPr algn="ctr"/>
            <a:r>
              <a:rPr lang="en-GB" dirty="0" smtClean="0">
                <a:latin typeface="SassoonPrimaryInfant" pitchFamily="2" charset="0"/>
              </a:rPr>
              <a:t>These speedy green words are at the back of the book and your child </a:t>
            </a:r>
            <a:r>
              <a:rPr lang="en-GB" u="sng" dirty="0" smtClean="0">
                <a:latin typeface="SassoonPrimaryInfant" pitchFamily="2" charset="0"/>
              </a:rPr>
              <a:t>should </a:t>
            </a:r>
            <a:r>
              <a:rPr lang="en-GB" dirty="0" smtClean="0">
                <a:latin typeface="SassoonPrimaryInfant" pitchFamily="2" charset="0"/>
              </a:rPr>
              <a:t>be able to read these words fast ‘speedily’. </a:t>
            </a:r>
          </a:p>
          <a:p>
            <a:pPr algn="ctr"/>
            <a:r>
              <a:rPr lang="en-GB" dirty="0" smtClean="0">
                <a:latin typeface="SassoonPrimaryInfant" pitchFamily="2" charset="0"/>
              </a:rPr>
              <a:t>Adult could point to the words and your child reads. </a:t>
            </a:r>
            <a:endParaRPr lang="en-GB" dirty="0">
              <a:latin typeface="SassoonPrimaryInfant" pitchFamily="2" charset="0"/>
            </a:endParaRPr>
          </a:p>
        </p:txBody>
      </p:sp>
    </p:spTree>
    <p:extLst>
      <p:ext uri="{BB962C8B-B14F-4D97-AF65-F5344CB8AC3E}">
        <p14:creationId xmlns:p14="http://schemas.microsoft.com/office/powerpoint/2010/main" val="3831051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31358-7079-704B-9B32-5E78F2884D3F}"/>
              </a:ext>
            </a:extLst>
          </p:cNvPr>
          <p:cNvSpPr>
            <a:spLocks noGrp="1"/>
          </p:cNvSpPr>
          <p:nvPr>
            <p:ph type="title"/>
          </p:nvPr>
        </p:nvSpPr>
        <p:spPr/>
        <p:txBody>
          <a:bodyPr/>
          <a:lstStyle/>
          <a:p>
            <a:r>
              <a:rPr lang="en-US" sz="3600" dirty="0">
                <a:solidFill>
                  <a:schemeClr val="tx1"/>
                </a:solidFill>
                <a:latin typeface="SassoonPrimaryInfant" pitchFamily="2" charset="0"/>
              </a:rPr>
              <a:t>Red Words</a:t>
            </a:r>
          </a:p>
        </p:txBody>
      </p:sp>
      <p:pic>
        <p:nvPicPr>
          <p:cNvPr id="5" name="Content Placeholder 4">
            <a:extLst>
              <a:ext uri="{FF2B5EF4-FFF2-40B4-BE49-F238E27FC236}">
                <a16:creationId xmlns:a16="http://schemas.microsoft.com/office/drawing/2014/main" id="{6D04FA85-7D2B-994C-8EA8-4ABF818A113A}"/>
              </a:ext>
            </a:extLst>
          </p:cNvPr>
          <p:cNvPicPr>
            <a:picLocks noGrp="1" noChangeAspect="1"/>
          </p:cNvPicPr>
          <p:nvPr>
            <p:ph idx="1"/>
          </p:nvPr>
        </p:nvPicPr>
        <p:blipFill>
          <a:blip r:embed="rId3"/>
          <a:stretch>
            <a:fillRect/>
          </a:stretch>
        </p:blipFill>
        <p:spPr>
          <a:xfrm>
            <a:off x="458869" y="3512028"/>
            <a:ext cx="4599316" cy="2941638"/>
          </a:xfrm>
        </p:spPr>
      </p:pic>
      <p:pic>
        <p:nvPicPr>
          <p:cNvPr id="9" name="Picture 8">
            <a:extLst>
              <a:ext uri="{FF2B5EF4-FFF2-40B4-BE49-F238E27FC236}">
                <a16:creationId xmlns:a16="http://schemas.microsoft.com/office/drawing/2014/main" id="{06ABCBC3-CDC1-EC4B-A12C-A092D1C258AC}"/>
              </a:ext>
            </a:extLst>
          </p:cNvPr>
          <p:cNvPicPr>
            <a:picLocks noChangeAspect="1"/>
          </p:cNvPicPr>
          <p:nvPr/>
        </p:nvPicPr>
        <p:blipFill rotWithShape="1">
          <a:blip r:embed="rId4"/>
          <a:srcRect l="7891" r="3172" b="1901"/>
          <a:stretch/>
        </p:blipFill>
        <p:spPr>
          <a:xfrm>
            <a:off x="1157467" y="1546333"/>
            <a:ext cx="3040011" cy="1544108"/>
          </a:xfrm>
          <a:prstGeom prst="rect">
            <a:avLst/>
          </a:prstGeom>
          <a:ln>
            <a:solidFill>
              <a:schemeClr val="tx1"/>
            </a:solidFill>
          </a:ln>
        </p:spPr>
      </p:pic>
      <p:pic>
        <p:nvPicPr>
          <p:cNvPr id="13" name="Picture 12">
            <a:extLst>
              <a:ext uri="{FF2B5EF4-FFF2-40B4-BE49-F238E27FC236}">
                <a16:creationId xmlns:a16="http://schemas.microsoft.com/office/drawing/2014/main" id="{5FFACAA7-1E4E-D742-A365-12B2395364DB}"/>
              </a:ext>
            </a:extLst>
          </p:cNvPr>
          <p:cNvPicPr>
            <a:picLocks noChangeAspect="1"/>
          </p:cNvPicPr>
          <p:nvPr/>
        </p:nvPicPr>
        <p:blipFill rotWithShape="1">
          <a:blip r:embed="rId5"/>
          <a:srcRect t="4602" r="6712" b="7279"/>
          <a:stretch/>
        </p:blipFill>
        <p:spPr>
          <a:xfrm>
            <a:off x="4946524" y="1546333"/>
            <a:ext cx="3040009" cy="1544107"/>
          </a:xfrm>
          <a:prstGeom prst="rect">
            <a:avLst/>
          </a:prstGeom>
          <a:ln>
            <a:solidFill>
              <a:schemeClr val="tx1"/>
            </a:solidFill>
          </a:ln>
        </p:spPr>
      </p:pic>
      <p:sp>
        <p:nvSpPr>
          <p:cNvPr id="6" name="TextBox 5"/>
          <p:cNvSpPr txBox="1"/>
          <p:nvPr/>
        </p:nvSpPr>
        <p:spPr>
          <a:xfrm>
            <a:off x="5262465" y="3517699"/>
            <a:ext cx="3780747" cy="2308324"/>
          </a:xfrm>
          <a:prstGeom prst="rect">
            <a:avLst/>
          </a:prstGeom>
          <a:noFill/>
          <a:ln>
            <a:solidFill>
              <a:schemeClr val="tx1"/>
            </a:solidFill>
          </a:ln>
        </p:spPr>
        <p:txBody>
          <a:bodyPr wrap="square" rtlCol="0">
            <a:spAutoFit/>
          </a:bodyPr>
          <a:lstStyle/>
          <a:p>
            <a:pPr algn="ctr"/>
            <a:r>
              <a:rPr lang="en-GB" dirty="0" smtClean="0">
                <a:latin typeface="SassoonPrimaryInfant" pitchFamily="2" charset="0"/>
              </a:rPr>
              <a:t>The </a:t>
            </a:r>
            <a:r>
              <a:rPr lang="en-GB" b="1" dirty="0" smtClean="0">
                <a:latin typeface="SassoonPrimaryInfant" pitchFamily="2" charset="0"/>
              </a:rPr>
              <a:t>red words</a:t>
            </a:r>
            <a:r>
              <a:rPr lang="en-GB" dirty="0" smtClean="0">
                <a:latin typeface="SassoonPrimaryInfant" pitchFamily="2" charset="0"/>
              </a:rPr>
              <a:t> are tricky words. These words </a:t>
            </a:r>
            <a:r>
              <a:rPr lang="en-GB" b="1" dirty="0" smtClean="0">
                <a:latin typeface="SassoonPrimaryInfant" pitchFamily="2" charset="0"/>
              </a:rPr>
              <a:t>cannot</a:t>
            </a:r>
            <a:r>
              <a:rPr lang="en-GB" dirty="0" smtClean="0">
                <a:latin typeface="SassoonPrimaryInfant" pitchFamily="2" charset="0"/>
              </a:rPr>
              <a:t> be sounded out using phonics. Your child just needs to remember these words. These words appear in the book in red writing. If your child gets stuck on these red words in the book you can just tell them.</a:t>
            </a:r>
            <a:endParaRPr lang="en-GB" dirty="0">
              <a:latin typeface="SassoonPrimaryInfant" pitchFamily="2" charset="0"/>
            </a:endParaRPr>
          </a:p>
        </p:txBody>
      </p:sp>
    </p:spTree>
    <p:extLst>
      <p:ext uri="{BB962C8B-B14F-4D97-AF65-F5344CB8AC3E}">
        <p14:creationId xmlns:p14="http://schemas.microsoft.com/office/powerpoint/2010/main" val="2534074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SassoonPrimaryInfant" pitchFamily="2" charset="0"/>
              </a:rPr>
              <a:t>Red Words</a:t>
            </a:r>
            <a:endParaRPr lang="en-GB" dirty="0"/>
          </a:p>
        </p:txBody>
      </p:sp>
      <p:pic>
        <p:nvPicPr>
          <p:cNvPr id="4" name="Picture 3"/>
          <p:cNvPicPr>
            <a:picLocks noChangeAspect="1"/>
          </p:cNvPicPr>
          <p:nvPr/>
        </p:nvPicPr>
        <p:blipFill>
          <a:blip r:embed="rId2"/>
          <a:stretch>
            <a:fillRect/>
          </a:stretch>
        </p:blipFill>
        <p:spPr>
          <a:xfrm>
            <a:off x="323528" y="1912775"/>
            <a:ext cx="5664169" cy="3601616"/>
          </a:xfrm>
          <a:prstGeom prst="rect">
            <a:avLst/>
          </a:prstGeom>
        </p:spPr>
      </p:pic>
      <p:pic>
        <p:nvPicPr>
          <p:cNvPr id="6" name="Picture 5"/>
          <p:cNvPicPr>
            <a:picLocks noChangeAspect="1"/>
          </p:cNvPicPr>
          <p:nvPr/>
        </p:nvPicPr>
        <p:blipFill>
          <a:blip r:embed="rId3"/>
          <a:stretch>
            <a:fillRect/>
          </a:stretch>
        </p:blipFill>
        <p:spPr>
          <a:xfrm>
            <a:off x="6458825" y="1966149"/>
            <a:ext cx="2433249" cy="2860387"/>
          </a:xfrm>
          <a:prstGeom prst="rect">
            <a:avLst/>
          </a:prstGeom>
        </p:spPr>
      </p:pic>
      <p:sp>
        <p:nvSpPr>
          <p:cNvPr id="3" name="Multiply 2"/>
          <p:cNvSpPr/>
          <p:nvPr/>
        </p:nvSpPr>
        <p:spPr>
          <a:xfrm>
            <a:off x="6971816" y="677700"/>
            <a:ext cx="1660849" cy="173549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3434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SassoonPrimaryInfant" pitchFamily="2" charset="0"/>
              </a:rPr>
              <a:t>Listen to your child read each page.</a:t>
            </a:r>
            <a:endParaRPr lang="en-GB" dirty="0"/>
          </a:p>
        </p:txBody>
      </p:sp>
      <p:pic>
        <p:nvPicPr>
          <p:cNvPr id="4" name="Picture 3"/>
          <p:cNvPicPr>
            <a:picLocks noChangeAspect="1"/>
          </p:cNvPicPr>
          <p:nvPr/>
        </p:nvPicPr>
        <p:blipFill>
          <a:blip r:embed="rId2"/>
          <a:stretch>
            <a:fillRect/>
          </a:stretch>
        </p:blipFill>
        <p:spPr>
          <a:xfrm>
            <a:off x="186614" y="1916725"/>
            <a:ext cx="4495446" cy="3485700"/>
          </a:xfrm>
          <a:prstGeom prst="rect">
            <a:avLst/>
          </a:prstGeom>
        </p:spPr>
      </p:pic>
      <p:pic>
        <p:nvPicPr>
          <p:cNvPr id="5" name="Picture 4"/>
          <p:cNvPicPr>
            <a:picLocks noChangeAspect="1"/>
          </p:cNvPicPr>
          <p:nvPr/>
        </p:nvPicPr>
        <p:blipFill>
          <a:blip r:embed="rId3"/>
          <a:stretch>
            <a:fillRect/>
          </a:stretch>
        </p:blipFill>
        <p:spPr>
          <a:xfrm>
            <a:off x="4926562" y="1916725"/>
            <a:ext cx="4217437" cy="3485700"/>
          </a:xfrm>
          <a:prstGeom prst="rect">
            <a:avLst/>
          </a:prstGeom>
        </p:spPr>
      </p:pic>
      <p:sp>
        <p:nvSpPr>
          <p:cNvPr id="6" name="TextBox 5"/>
          <p:cNvSpPr txBox="1"/>
          <p:nvPr/>
        </p:nvSpPr>
        <p:spPr>
          <a:xfrm>
            <a:off x="177281" y="5805616"/>
            <a:ext cx="7624959" cy="923330"/>
          </a:xfrm>
          <a:prstGeom prst="rect">
            <a:avLst/>
          </a:prstGeom>
          <a:noFill/>
          <a:ln>
            <a:solidFill>
              <a:schemeClr val="tx1"/>
            </a:solidFill>
          </a:ln>
        </p:spPr>
        <p:txBody>
          <a:bodyPr wrap="square" rtlCol="0">
            <a:spAutoFit/>
          </a:bodyPr>
          <a:lstStyle/>
          <a:p>
            <a:pPr algn="ctr"/>
            <a:r>
              <a:rPr lang="en-GB" dirty="0" smtClean="0">
                <a:latin typeface="SassoonPrimaryInfant" pitchFamily="2" charset="0"/>
              </a:rPr>
              <a:t>If your child gets stuck on a word, do not tell them the word (unless it is a red word. Red words will be in red). Ask them to spot any special friends and to Fred talk the word.</a:t>
            </a:r>
            <a:endParaRPr lang="en-GB" dirty="0">
              <a:latin typeface="SassoonPrimaryInfant" pitchFamily="2" charset="0"/>
            </a:endParaRPr>
          </a:p>
        </p:txBody>
      </p:sp>
    </p:spTree>
    <p:extLst>
      <p:ext uri="{BB962C8B-B14F-4D97-AF65-F5344CB8AC3E}">
        <p14:creationId xmlns:p14="http://schemas.microsoft.com/office/powerpoint/2010/main" val="4153322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86407" y="1349198"/>
            <a:ext cx="7208481" cy="5000478"/>
          </a:xfrm>
          <a:prstGeom prst="rect">
            <a:avLst/>
          </a:prstGeom>
        </p:spPr>
      </p:pic>
    </p:spTree>
    <p:extLst>
      <p:ext uri="{BB962C8B-B14F-4D97-AF65-F5344CB8AC3E}">
        <p14:creationId xmlns:p14="http://schemas.microsoft.com/office/powerpoint/2010/main" val="2710118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Picture 3"/>
          <p:cNvPicPr>
            <a:picLocks noChangeAspect="1"/>
          </p:cNvPicPr>
          <p:nvPr/>
        </p:nvPicPr>
        <p:blipFill>
          <a:blip r:embed="rId2"/>
          <a:stretch>
            <a:fillRect/>
          </a:stretch>
        </p:blipFill>
        <p:spPr>
          <a:xfrm>
            <a:off x="877078" y="1478443"/>
            <a:ext cx="7105747" cy="4781813"/>
          </a:xfrm>
          <a:prstGeom prst="rect">
            <a:avLst/>
          </a:prstGeom>
        </p:spPr>
      </p:pic>
    </p:spTree>
    <p:extLst>
      <p:ext uri="{BB962C8B-B14F-4D97-AF65-F5344CB8AC3E}">
        <p14:creationId xmlns:p14="http://schemas.microsoft.com/office/powerpoint/2010/main" val="803097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9"/>
            <a:ext cx="8689843" cy="864096"/>
          </a:xfrm>
        </p:spPr>
        <p:txBody>
          <a:bodyPr/>
          <a:lstStyle/>
          <a:p>
            <a:r>
              <a:rPr lang="en-US" dirty="0" smtClean="0">
                <a:solidFill>
                  <a:schemeClr val="tx1"/>
                </a:solidFill>
                <a:latin typeface="SassoonPrimaryInfant" pitchFamily="2" charset="0"/>
              </a:rPr>
              <a:t>Question to help support comprehension skills</a:t>
            </a:r>
            <a:endParaRPr lang="en-GB" dirty="0"/>
          </a:p>
        </p:txBody>
      </p:sp>
      <p:pic>
        <p:nvPicPr>
          <p:cNvPr id="4" name="Picture 3"/>
          <p:cNvPicPr>
            <a:picLocks noChangeAspect="1"/>
          </p:cNvPicPr>
          <p:nvPr/>
        </p:nvPicPr>
        <p:blipFill>
          <a:blip r:embed="rId2"/>
          <a:stretch>
            <a:fillRect/>
          </a:stretch>
        </p:blipFill>
        <p:spPr>
          <a:xfrm>
            <a:off x="323528" y="1453137"/>
            <a:ext cx="5583205" cy="5041551"/>
          </a:xfrm>
          <a:prstGeom prst="rect">
            <a:avLst/>
          </a:prstGeom>
        </p:spPr>
      </p:pic>
      <p:sp>
        <p:nvSpPr>
          <p:cNvPr id="5" name="TextBox 4"/>
          <p:cNvSpPr txBox="1"/>
          <p:nvPr/>
        </p:nvSpPr>
        <p:spPr>
          <a:xfrm>
            <a:off x="6102221" y="1453137"/>
            <a:ext cx="2547256" cy="2585323"/>
          </a:xfrm>
          <a:prstGeom prst="rect">
            <a:avLst/>
          </a:prstGeom>
          <a:noFill/>
          <a:ln>
            <a:solidFill>
              <a:schemeClr val="tx1"/>
            </a:solidFill>
          </a:ln>
        </p:spPr>
        <p:txBody>
          <a:bodyPr wrap="square" rtlCol="0">
            <a:spAutoFit/>
          </a:bodyPr>
          <a:lstStyle/>
          <a:p>
            <a:r>
              <a:rPr lang="en-GB" dirty="0" smtClean="0">
                <a:latin typeface="SassoonPrimaryInfant" pitchFamily="2" charset="0"/>
              </a:rPr>
              <a:t>Each book has some questions for you to ask your child. These questions will be at the back of the book.</a:t>
            </a:r>
          </a:p>
          <a:p>
            <a:endParaRPr lang="en-GB" dirty="0">
              <a:latin typeface="SassoonPrimaryInfant" pitchFamily="2" charset="0"/>
            </a:endParaRPr>
          </a:p>
          <a:p>
            <a:r>
              <a:rPr lang="en-GB" dirty="0" smtClean="0">
                <a:latin typeface="SassoonPrimaryInfant" pitchFamily="2" charset="0"/>
              </a:rPr>
              <a:t>It tell you which page numbers the answers will be on.</a:t>
            </a:r>
            <a:endParaRPr lang="en-GB" dirty="0">
              <a:latin typeface="SassoonPrimaryInfant" pitchFamily="2" charset="0"/>
            </a:endParaRPr>
          </a:p>
        </p:txBody>
      </p:sp>
      <p:cxnSp>
        <p:nvCxnSpPr>
          <p:cNvPr id="8" name="Straight Arrow Connector 7"/>
          <p:cNvCxnSpPr/>
          <p:nvPr/>
        </p:nvCxnSpPr>
        <p:spPr>
          <a:xfrm flipH="1" flipV="1">
            <a:off x="1007706" y="4038460"/>
            <a:ext cx="167951" cy="10000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175657" y="4853865"/>
            <a:ext cx="4167672" cy="369332"/>
          </a:xfrm>
          <a:prstGeom prst="rect">
            <a:avLst/>
          </a:prstGeom>
          <a:noFill/>
          <a:ln>
            <a:solidFill>
              <a:schemeClr val="tx1"/>
            </a:solidFill>
          </a:ln>
        </p:spPr>
        <p:txBody>
          <a:bodyPr wrap="square" rtlCol="0">
            <a:spAutoFit/>
          </a:bodyPr>
          <a:lstStyle/>
          <a:p>
            <a:r>
              <a:rPr lang="en-GB" b="1" dirty="0" smtClean="0">
                <a:latin typeface="SassoonPrimaryInfant" pitchFamily="2" charset="0"/>
              </a:rPr>
              <a:t>Page numbers to find the answers on</a:t>
            </a:r>
            <a:endParaRPr lang="en-GB" b="1" dirty="0">
              <a:latin typeface="SassoonPrimaryInfant" pitchFamily="2" charset="0"/>
            </a:endParaRPr>
          </a:p>
        </p:txBody>
      </p:sp>
    </p:spTree>
    <p:extLst>
      <p:ext uri="{BB962C8B-B14F-4D97-AF65-F5344CB8AC3E}">
        <p14:creationId xmlns:p14="http://schemas.microsoft.com/office/powerpoint/2010/main" val="3882912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2596" y="382555"/>
            <a:ext cx="8901404" cy="707886"/>
          </a:xfrm>
          <a:prstGeom prst="rect">
            <a:avLst/>
          </a:prstGeom>
          <a:noFill/>
        </p:spPr>
        <p:txBody>
          <a:bodyPr wrap="square" rtlCol="0">
            <a:spAutoFit/>
          </a:bodyPr>
          <a:lstStyle/>
          <a:p>
            <a:r>
              <a:rPr lang="en-GB" sz="4000" b="1" dirty="0" smtClean="0">
                <a:latin typeface="SassoonPrimaryInfant" pitchFamily="2" charset="0"/>
              </a:rPr>
              <a:t>Please look after the reading books!</a:t>
            </a:r>
            <a:endParaRPr lang="en-GB" sz="4000" b="1" dirty="0">
              <a:latin typeface="SassoonPrimaryInfant" pitchFamily="2" charset="0"/>
            </a:endParaRPr>
          </a:p>
        </p:txBody>
      </p:sp>
      <p:pic>
        <p:nvPicPr>
          <p:cNvPr id="5" name="Picture 4"/>
          <p:cNvPicPr>
            <a:picLocks noChangeAspect="1"/>
          </p:cNvPicPr>
          <p:nvPr/>
        </p:nvPicPr>
        <p:blipFill>
          <a:blip r:embed="rId2"/>
          <a:stretch>
            <a:fillRect/>
          </a:stretch>
        </p:blipFill>
        <p:spPr>
          <a:xfrm>
            <a:off x="242596" y="1329021"/>
            <a:ext cx="4572000" cy="4905115"/>
          </a:xfrm>
          <a:prstGeom prst="rect">
            <a:avLst/>
          </a:prstGeom>
        </p:spPr>
      </p:pic>
      <p:sp>
        <p:nvSpPr>
          <p:cNvPr id="6" name="TextBox 5"/>
          <p:cNvSpPr txBox="1"/>
          <p:nvPr/>
        </p:nvSpPr>
        <p:spPr>
          <a:xfrm>
            <a:off x="5001208" y="1436914"/>
            <a:ext cx="3937519" cy="2246769"/>
          </a:xfrm>
          <a:prstGeom prst="rect">
            <a:avLst/>
          </a:prstGeom>
          <a:noFill/>
          <a:ln>
            <a:solidFill>
              <a:schemeClr val="tx1"/>
            </a:solidFill>
          </a:ln>
        </p:spPr>
        <p:txBody>
          <a:bodyPr wrap="square" rtlCol="0">
            <a:spAutoFit/>
          </a:bodyPr>
          <a:lstStyle/>
          <a:p>
            <a:r>
              <a:rPr lang="en-GB" sz="2800" dirty="0" smtClean="0">
                <a:latin typeface="SassoonPrimaryInfant" pitchFamily="2" charset="0"/>
              </a:rPr>
              <a:t>Books should be kept in your child’s book bag everyday. Children will change books on different days.</a:t>
            </a:r>
            <a:endParaRPr lang="en-GB" sz="2800" dirty="0">
              <a:latin typeface="SassoonPrimaryInfant" pitchFamily="2" charset="0"/>
            </a:endParaRPr>
          </a:p>
        </p:txBody>
      </p:sp>
      <p:sp>
        <p:nvSpPr>
          <p:cNvPr id="7" name="TextBox 6"/>
          <p:cNvSpPr txBox="1"/>
          <p:nvPr/>
        </p:nvSpPr>
        <p:spPr>
          <a:xfrm>
            <a:off x="5001207" y="3867185"/>
            <a:ext cx="3937519" cy="1815882"/>
          </a:xfrm>
          <a:prstGeom prst="rect">
            <a:avLst/>
          </a:prstGeom>
          <a:noFill/>
          <a:ln>
            <a:solidFill>
              <a:schemeClr val="tx1"/>
            </a:solidFill>
          </a:ln>
        </p:spPr>
        <p:txBody>
          <a:bodyPr wrap="square" rtlCol="0">
            <a:spAutoFit/>
          </a:bodyPr>
          <a:lstStyle/>
          <a:p>
            <a:r>
              <a:rPr lang="en-GB" sz="2800" dirty="0" smtClean="0">
                <a:latin typeface="SassoonPrimaryInfant" pitchFamily="2" charset="0"/>
              </a:rPr>
              <a:t>There is a charge of </a:t>
            </a:r>
            <a:r>
              <a:rPr lang="en-GB" sz="2800" b="1" dirty="0" smtClean="0">
                <a:latin typeface="SassoonPrimaryInfant" pitchFamily="2" charset="0"/>
              </a:rPr>
              <a:t>£4 per book </a:t>
            </a:r>
            <a:r>
              <a:rPr lang="en-GB" sz="2800" dirty="0" smtClean="0">
                <a:latin typeface="SassoonPrimaryInfant" pitchFamily="2" charset="0"/>
              </a:rPr>
              <a:t>for any books lost or not returned in a good condition. </a:t>
            </a:r>
            <a:endParaRPr lang="en-GB" sz="2800" dirty="0">
              <a:latin typeface="SassoonPrimaryInfant" pitchFamily="2" charset="0"/>
            </a:endParaRPr>
          </a:p>
        </p:txBody>
      </p:sp>
    </p:spTree>
    <p:extLst>
      <p:ext uri="{BB962C8B-B14F-4D97-AF65-F5344CB8AC3E}">
        <p14:creationId xmlns:p14="http://schemas.microsoft.com/office/powerpoint/2010/main" val="4182848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FC367-EB08-294F-AA8D-92446144E391}"/>
              </a:ext>
            </a:extLst>
          </p:cNvPr>
          <p:cNvSpPr>
            <a:spLocks noGrp="1"/>
          </p:cNvSpPr>
          <p:nvPr>
            <p:ph type="title"/>
          </p:nvPr>
        </p:nvSpPr>
        <p:spPr/>
        <p:txBody>
          <a:bodyPr/>
          <a:lstStyle/>
          <a:p>
            <a:r>
              <a:rPr lang="en-US" sz="3600" dirty="0">
                <a:solidFill>
                  <a:schemeClr val="tx1"/>
                </a:solidFill>
                <a:latin typeface="SassoonPrimaryInfant" pitchFamily="2" charset="0"/>
              </a:rPr>
              <a:t>What can you do?</a:t>
            </a:r>
          </a:p>
        </p:txBody>
      </p:sp>
      <p:sp>
        <p:nvSpPr>
          <p:cNvPr id="3" name="Content Placeholder 2">
            <a:extLst>
              <a:ext uri="{FF2B5EF4-FFF2-40B4-BE49-F238E27FC236}">
                <a16:creationId xmlns:a16="http://schemas.microsoft.com/office/drawing/2014/main" id="{82900033-6BC5-DC4D-B49C-817C0D0E723A}"/>
              </a:ext>
            </a:extLst>
          </p:cNvPr>
          <p:cNvSpPr>
            <a:spLocks noGrp="1"/>
          </p:cNvSpPr>
          <p:nvPr>
            <p:ph idx="1"/>
          </p:nvPr>
        </p:nvSpPr>
        <p:spPr/>
        <p:txBody>
          <a:bodyPr/>
          <a:lstStyle/>
          <a:p>
            <a:pPr marL="457200" indent="-457200">
              <a:buFont typeface="Arial" panose="020B0604020202020204" pitchFamily="34" charset="0"/>
              <a:buChar char="•"/>
            </a:pPr>
            <a:r>
              <a:rPr lang="en-US" sz="3600" dirty="0">
                <a:solidFill>
                  <a:schemeClr val="tx1"/>
                </a:solidFill>
                <a:latin typeface="SassoonPrimaryInfant" pitchFamily="2" charset="0"/>
              </a:rPr>
              <a:t>Listen to your child read the same Storybook again and again </a:t>
            </a:r>
            <a:endParaRPr lang="en-US" sz="3600" dirty="0" smtClean="0">
              <a:solidFill>
                <a:schemeClr val="tx1"/>
              </a:solidFill>
              <a:latin typeface="SassoonPrimaryInfant" pitchFamily="2" charset="0"/>
            </a:endParaRPr>
          </a:p>
          <a:p>
            <a:endParaRPr lang="en-US" sz="3600" dirty="0">
              <a:solidFill>
                <a:schemeClr val="tx1"/>
              </a:solidFill>
              <a:latin typeface="SassoonPrimaryInfant" pitchFamily="2" charset="0"/>
            </a:endParaRPr>
          </a:p>
          <a:p>
            <a:pPr marL="457200" indent="-457200">
              <a:buFont typeface="Arial" panose="020B0604020202020204" pitchFamily="34" charset="0"/>
              <a:buChar char="•"/>
            </a:pPr>
            <a:r>
              <a:rPr lang="en-US" sz="3600" dirty="0">
                <a:solidFill>
                  <a:schemeClr val="tx1"/>
                </a:solidFill>
                <a:latin typeface="SassoonPrimaryInfant" pitchFamily="2" charset="0"/>
              </a:rPr>
              <a:t>Encourage them to use ’Special Friends’, ‘Fred Talk’, ‘read the word</a:t>
            </a:r>
            <a:r>
              <a:rPr lang="en-US" sz="3600" dirty="0" smtClean="0">
                <a:solidFill>
                  <a:schemeClr val="tx1"/>
                </a:solidFill>
                <a:latin typeface="SassoonPrimaryInfant" pitchFamily="2" charset="0"/>
              </a:rPr>
              <a:t>’</a:t>
            </a:r>
          </a:p>
          <a:p>
            <a:endParaRPr lang="en-US" sz="3600" dirty="0">
              <a:solidFill>
                <a:schemeClr val="tx1"/>
              </a:solidFill>
              <a:latin typeface="SassoonPrimaryInfant" pitchFamily="2" charset="0"/>
            </a:endParaRPr>
          </a:p>
          <a:p>
            <a:pPr marL="457200" indent="-457200">
              <a:buFont typeface="Arial" panose="020B0604020202020204" pitchFamily="34" charset="0"/>
              <a:buChar char="•"/>
            </a:pPr>
            <a:r>
              <a:rPr lang="en-US" sz="3600" dirty="0">
                <a:solidFill>
                  <a:schemeClr val="tx1"/>
                </a:solidFill>
                <a:latin typeface="SassoonPrimaryInfant" pitchFamily="2" charset="0"/>
              </a:rPr>
              <a:t>Discuss the story and encourage their storyteller voice.</a:t>
            </a:r>
          </a:p>
        </p:txBody>
      </p:sp>
    </p:spTree>
    <p:extLst>
      <p:ext uri="{BB962C8B-B14F-4D97-AF65-F5344CB8AC3E}">
        <p14:creationId xmlns:p14="http://schemas.microsoft.com/office/powerpoint/2010/main" val="105467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9"/>
            <a:ext cx="8820472" cy="864096"/>
          </a:xfrm>
        </p:spPr>
        <p:txBody>
          <a:bodyPr/>
          <a:lstStyle/>
          <a:p>
            <a:r>
              <a:rPr lang="en-GB" dirty="0">
                <a:solidFill>
                  <a:srgbClr val="7030A0"/>
                </a:solidFill>
                <a:latin typeface="SassoonPrimaryInfant" pitchFamily="2" charset="0"/>
              </a:rPr>
              <a:t>Handouts for you to take </a:t>
            </a:r>
            <a:r>
              <a:rPr lang="en-GB" dirty="0">
                <a:solidFill>
                  <a:schemeClr val="tx1"/>
                </a:solidFill>
                <a:latin typeface="SassoonPrimaryInfant" pitchFamily="2" charset="0"/>
              </a:rPr>
              <a:t>– </a:t>
            </a:r>
            <a:r>
              <a:rPr lang="en-GB" dirty="0" smtClean="0">
                <a:solidFill>
                  <a:schemeClr val="tx1"/>
                </a:solidFill>
                <a:latin typeface="SassoonPrimaryInfant" pitchFamily="2" charset="0"/>
              </a:rPr>
              <a:t>Rhymes</a:t>
            </a:r>
            <a:endParaRPr lang="en-GB" dirty="0"/>
          </a:p>
        </p:txBody>
      </p:sp>
      <p:pic>
        <p:nvPicPr>
          <p:cNvPr id="4" name="Picture 3"/>
          <p:cNvPicPr/>
          <p:nvPr/>
        </p:nvPicPr>
        <p:blipFill>
          <a:blip r:embed="rId2"/>
          <a:stretch>
            <a:fillRect/>
          </a:stretch>
        </p:blipFill>
        <p:spPr>
          <a:xfrm>
            <a:off x="126256" y="1292095"/>
            <a:ext cx="3708626" cy="5565905"/>
          </a:xfrm>
          <a:prstGeom prst="rect">
            <a:avLst/>
          </a:prstGeom>
        </p:spPr>
      </p:pic>
      <p:pic>
        <p:nvPicPr>
          <p:cNvPr id="5" name="Picture 4"/>
          <p:cNvPicPr>
            <a:picLocks noChangeAspect="1"/>
          </p:cNvPicPr>
          <p:nvPr/>
        </p:nvPicPr>
        <p:blipFill>
          <a:blip r:embed="rId3"/>
          <a:stretch>
            <a:fillRect/>
          </a:stretch>
        </p:blipFill>
        <p:spPr>
          <a:xfrm>
            <a:off x="4248572" y="1376361"/>
            <a:ext cx="2656795" cy="4139657"/>
          </a:xfrm>
          <a:prstGeom prst="rect">
            <a:avLst/>
          </a:prstGeom>
        </p:spPr>
      </p:pic>
    </p:spTree>
    <p:extLst>
      <p:ext uri="{BB962C8B-B14F-4D97-AF65-F5344CB8AC3E}">
        <p14:creationId xmlns:p14="http://schemas.microsoft.com/office/powerpoint/2010/main" val="1174795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solidFill>
                  <a:schemeClr val="tx1"/>
                </a:solidFill>
                <a:latin typeface="SassoonPrimaryInfant" pitchFamily="2" charset="0"/>
              </a:rPr>
              <a:t>Read Write </a:t>
            </a:r>
            <a:r>
              <a:rPr lang="en-GB" sz="3200" dirty="0" err="1" smtClean="0">
                <a:solidFill>
                  <a:schemeClr val="tx1"/>
                </a:solidFill>
                <a:latin typeface="SassoonPrimaryInfant" pitchFamily="2" charset="0"/>
              </a:rPr>
              <a:t>Inc</a:t>
            </a:r>
            <a:endParaRPr lang="en-GB" sz="3200" dirty="0">
              <a:solidFill>
                <a:schemeClr val="tx1"/>
              </a:solidFill>
              <a:latin typeface="SassoonPrimaryInfant" pitchFamily="2" charset="0"/>
            </a:endParaRPr>
          </a:p>
        </p:txBody>
      </p:sp>
      <p:sp>
        <p:nvSpPr>
          <p:cNvPr id="3" name="Content Placeholder 2"/>
          <p:cNvSpPr>
            <a:spLocks noGrp="1"/>
          </p:cNvSpPr>
          <p:nvPr>
            <p:ph idx="1"/>
          </p:nvPr>
        </p:nvSpPr>
        <p:spPr/>
        <p:txBody>
          <a:bodyPr/>
          <a:lstStyle/>
          <a:p>
            <a:r>
              <a:rPr lang="en-GB" sz="3600" dirty="0" smtClean="0">
                <a:latin typeface="SassoonPrimaryInfant" pitchFamily="2" charset="0"/>
              </a:rPr>
              <a:t>The school is using a phonics program called Read Write Inc.</a:t>
            </a:r>
          </a:p>
          <a:p>
            <a:endParaRPr lang="en-GB" sz="3600" dirty="0">
              <a:latin typeface="SassoonPrimaryInfant" pitchFamily="2" charset="0"/>
            </a:endParaRPr>
          </a:p>
          <a:p>
            <a:endParaRPr lang="en-GB" sz="3600" dirty="0" smtClean="0">
              <a:latin typeface="SassoonPrimaryInfant" pitchFamily="2" charset="0"/>
            </a:endParaRPr>
          </a:p>
          <a:p>
            <a:endParaRPr lang="en-GB" sz="3600" dirty="0">
              <a:latin typeface="SassoonPrimaryInfant" pitchFamily="2" charset="0"/>
            </a:endParaRPr>
          </a:p>
          <a:p>
            <a:r>
              <a:rPr lang="en-GB" sz="3600" dirty="0" smtClean="0">
                <a:latin typeface="SassoonPrimaryInfant" pitchFamily="2" charset="0"/>
              </a:rPr>
              <a:t>The lesson in 50 minutes every day.</a:t>
            </a:r>
          </a:p>
          <a:p>
            <a:r>
              <a:rPr lang="en-GB" sz="3600" dirty="0" smtClean="0">
                <a:latin typeface="SassoonPrimaryInfant" pitchFamily="2" charset="0"/>
              </a:rPr>
              <a:t>The lesson focuses </a:t>
            </a:r>
            <a:r>
              <a:rPr lang="en-GB" sz="3600" dirty="0" smtClean="0">
                <a:latin typeface="SassoonPrimaryInfant" pitchFamily="2" charset="0"/>
              </a:rPr>
              <a:t>on learning a new </a:t>
            </a:r>
            <a:r>
              <a:rPr lang="en-GB" sz="3600" dirty="0" smtClean="0">
                <a:latin typeface="SassoonPrimaryInfant" pitchFamily="2" charset="0"/>
              </a:rPr>
              <a:t>sound</a:t>
            </a:r>
            <a:r>
              <a:rPr lang="en-GB" sz="3600" dirty="0" smtClean="0">
                <a:latin typeface="SassoonPrimaryInfant" pitchFamily="2" charset="0"/>
              </a:rPr>
              <a:t> and</a:t>
            </a:r>
            <a:r>
              <a:rPr lang="en-GB" sz="3600" dirty="0" smtClean="0">
                <a:latin typeface="SassoonPrimaryInfant" pitchFamily="2" charset="0"/>
              </a:rPr>
              <a:t> lots </a:t>
            </a:r>
            <a:r>
              <a:rPr lang="en-GB" sz="3600" dirty="0" smtClean="0">
                <a:latin typeface="SassoonPrimaryInfant" pitchFamily="2" charset="0"/>
              </a:rPr>
              <a:t>of opportunities for reading and spelling.  </a:t>
            </a:r>
            <a:endParaRPr lang="en-GB" sz="3600" dirty="0">
              <a:latin typeface="SassoonPrimaryInfant" pitchFamily="2" charset="0"/>
            </a:endParaRPr>
          </a:p>
        </p:txBody>
      </p:sp>
      <p:pic>
        <p:nvPicPr>
          <p:cNvPr id="4" name="Picture 3" descr="C:\Users\vbarnwell\AppData\Local\Microsoft\Windows\INetCache\Content.MSO\31C2A0CC.tmp"/>
          <p:cNvPicPr/>
          <p:nvPr/>
        </p:nvPicPr>
        <p:blipFill>
          <a:blip r:embed="rId2">
            <a:extLst>
              <a:ext uri="{28A0092B-C50C-407E-A947-70E740481C1C}">
                <a14:useLocalDpi xmlns:a14="http://schemas.microsoft.com/office/drawing/2010/main" val="0"/>
              </a:ext>
            </a:extLst>
          </a:blip>
          <a:srcRect/>
          <a:stretch>
            <a:fillRect/>
          </a:stretch>
        </p:blipFill>
        <p:spPr bwMode="auto">
          <a:xfrm>
            <a:off x="2589092" y="2368935"/>
            <a:ext cx="3432330" cy="1162206"/>
          </a:xfrm>
          <a:prstGeom prst="rect">
            <a:avLst/>
          </a:prstGeom>
          <a:noFill/>
          <a:ln>
            <a:noFill/>
          </a:ln>
        </p:spPr>
      </p:pic>
    </p:spTree>
    <p:extLst>
      <p:ext uri="{BB962C8B-B14F-4D97-AF65-F5344CB8AC3E}">
        <p14:creationId xmlns:p14="http://schemas.microsoft.com/office/powerpoint/2010/main" val="1807393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9"/>
            <a:ext cx="8820472" cy="864096"/>
          </a:xfrm>
        </p:spPr>
        <p:txBody>
          <a:bodyPr/>
          <a:lstStyle/>
          <a:p>
            <a:r>
              <a:rPr lang="en-GB" dirty="0" smtClean="0">
                <a:solidFill>
                  <a:schemeClr val="tx1"/>
                </a:solidFill>
                <a:latin typeface="SassoonPrimaryInfant" pitchFamily="2" charset="0"/>
              </a:rPr>
              <a:t>Handouts for you to take - Phonics Sound mat</a:t>
            </a:r>
            <a:endParaRPr lang="en-GB" dirty="0">
              <a:solidFill>
                <a:schemeClr val="tx1"/>
              </a:solidFill>
              <a:latin typeface="SassoonPrimaryInfant" pitchFamily="2" charset="0"/>
            </a:endParaRPr>
          </a:p>
        </p:txBody>
      </p:sp>
      <p:pic>
        <p:nvPicPr>
          <p:cNvPr id="4" name="Picture 3"/>
          <p:cNvPicPr>
            <a:picLocks noChangeAspect="1"/>
          </p:cNvPicPr>
          <p:nvPr/>
        </p:nvPicPr>
        <p:blipFill>
          <a:blip r:embed="rId2"/>
          <a:stretch>
            <a:fillRect/>
          </a:stretch>
        </p:blipFill>
        <p:spPr>
          <a:xfrm>
            <a:off x="435495" y="1339995"/>
            <a:ext cx="7489018" cy="5182103"/>
          </a:xfrm>
          <a:prstGeom prst="rect">
            <a:avLst/>
          </a:prstGeom>
        </p:spPr>
      </p:pic>
    </p:spTree>
    <p:extLst>
      <p:ext uri="{BB962C8B-B14F-4D97-AF65-F5344CB8AC3E}">
        <p14:creationId xmlns:p14="http://schemas.microsoft.com/office/powerpoint/2010/main" val="2425092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23528" y="260649"/>
            <a:ext cx="8820472" cy="864096"/>
          </a:xfrm>
        </p:spPr>
        <p:txBody>
          <a:bodyPr/>
          <a:lstStyle/>
          <a:p>
            <a:r>
              <a:rPr lang="en-GB" dirty="0" smtClean="0">
                <a:solidFill>
                  <a:srgbClr val="7030A0"/>
                </a:solidFill>
                <a:latin typeface="SassoonPrimaryInfant" pitchFamily="2" charset="0"/>
              </a:rPr>
              <a:t>Handouts for you to take </a:t>
            </a:r>
            <a:r>
              <a:rPr lang="en-GB" dirty="0" smtClean="0">
                <a:solidFill>
                  <a:schemeClr val="tx1"/>
                </a:solidFill>
                <a:latin typeface="SassoonPrimaryInfant" pitchFamily="2" charset="0"/>
              </a:rPr>
              <a:t>– Red Words Checklist</a:t>
            </a:r>
            <a:endParaRPr lang="en-GB" dirty="0">
              <a:solidFill>
                <a:schemeClr val="tx1"/>
              </a:solidFill>
              <a:latin typeface="SassoonPrimaryInfant" pitchFamily="2" charset="0"/>
            </a:endParaRPr>
          </a:p>
        </p:txBody>
      </p:sp>
      <p:pic>
        <p:nvPicPr>
          <p:cNvPr id="5" name="Picture 4"/>
          <p:cNvPicPr>
            <a:picLocks noChangeAspect="1"/>
          </p:cNvPicPr>
          <p:nvPr/>
        </p:nvPicPr>
        <p:blipFill>
          <a:blip r:embed="rId2"/>
          <a:stretch>
            <a:fillRect/>
          </a:stretch>
        </p:blipFill>
        <p:spPr>
          <a:xfrm>
            <a:off x="99574" y="1186620"/>
            <a:ext cx="4020425" cy="5785679"/>
          </a:xfrm>
          <a:prstGeom prst="rect">
            <a:avLst/>
          </a:prstGeom>
        </p:spPr>
      </p:pic>
      <p:pic>
        <p:nvPicPr>
          <p:cNvPr id="6" name="Picture 5"/>
          <p:cNvPicPr>
            <a:picLocks noChangeAspect="1"/>
          </p:cNvPicPr>
          <p:nvPr/>
        </p:nvPicPr>
        <p:blipFill>
          <a:blip r:embed="rId3"/>
          <a:stretch>
            <a:fillRect/>
          </a:stretch>
        </p:blipFill>
        <p:spPr>
          <a:xfrm>
            <a:off x="4206163" y="2215905"/>
            <a:ext cx="4937838" cy="1306498"/>
          </a:xfrm>
          <a:prstGeom prst="rect">
            <a:avLst/>
          </a:prstGeom>
        </p:spPr>
      </p:pic>
    </p:spTree>
    <p:extLst>
      <p:ext uri="{BB962C8B-B14F-4D97-AF65-F5344CB8AC3E}">
        <p14:creationId xmlns:p14="http://schemas.microsoft.com/office/powerpoint/2010/main" val="4497065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SassoonPrimaryInfant" pitchFamily="2" charset="0"/>
              </a:rPr>
              <a:t>Online resources available</a:t>
            </a:r>
          </a:p>
        </p:txBody>
      </p:sp>
      <p:sp>
        <p:nvSpPr>
          <p:cNvPr id="3" name="Content Placeholder 2"/>
          <p:cNvSpPr>
            <a:spLocks noGrp="1"/>
          </p:cNvSpPr>
          <p:nvPr>
            <p:ph idx="1"/>
          </p:nvPr>
        </p:nvSpPr>
        <p:spPr/>
        <p:txBody>
          <a:bodyPr/>
          <a:lstStyle/>
          <a:p>
            <a:r>
              <a:rPr lang="en-US" sz="2800" dirty="0">
                <a:latin typeface="SassoonPrimaryInfant" pitchFamily="2" charset="0"/>
              </a:rPr>
              <a:t>Ruth Miskin Parents’ Page:</a:t>
            </a:r>
          </a:p>
          <a:p>
            <a:r>
              <a:rPr lang="en-US" sz="2800" dirty="0">
                <a:latin typeface="SassoonPrimaryInfant" pitchFamily="2" charset="0"/>
                <a:hlinkClick r:id="rId3"/>
              </a:rPr>
              <a:t>http://www.ruthmiskin.com/en/parents</a:t>
            </a:r>
            <a:r>
              <a:rPr lang="en-US" sz="2800" dirty="0" smtClean="0">
                <a:latin typeface="SassoonPrimaryInfant" pitchFamily="2" charset="0"/>
                <a:hlinkClick r:id="rId3"/>
              </a:rPr>
              <a:t>/</a:t>
            </a:r>
            <a:endParaRPr lang="en-US" sz="2800" dirty="0" smtClean="0">
              <a:latin typeface="SassoonPrimaryInfant" pitchFamily="2" charset="0"/>
            </a:endParaRPr>
          </a:p>
          <a:p>
            <a:endParaRPr lang="en-US" sz="2800" dirty="0">
              <a:latin typeface="SassoonPrimaryInfant" pitchFamily="2" charset="0"/>
            </a:endParaRPr>
          </a:p>
          <a:p>
            <a:endParaRPr lang="en-US" sz="2800" dirty="0">
              <a:latin typeface="SassoonPrimaryInfant" pitchFamily="2" charset="0"/>
            </a:endParaRPr>
          </a:p>
          <a:p>
            <a:r>
              <a:rPr lang="en-US" sz="2800" dirty="0">
                <a:latin typeface="SassoonPrimaryInfant" pitchFamily="2" charset="0"/>
              </a:rPr>
              <a:t>Free e-books for home reading:</a:t>
            </a:r>
          </a:p>
          <a:p>
            <a:r>
              <a:rPr lang="en-US" sz="2800" dirty="0">
                <a:latin typeface="SassoonPrimaryInfant" pitchFamily="2" charset="0"/>
                <a:hlinkClick r:id="rId4"/>
              </a:rPr>
              <a:t>http://www.oxfordowl.co.uk/Reading</a:t>
            </a:r>
            <a:r>
              <a:rPr lang="en-US" sz="2800" dirty="0" smtClean="0">
                <a:latin typeface="SassoonPrimaryInfant" pitchFamily="2" charset="0"/>
                <a:hlinkClick r:id="rId4"/>
              </a:rPr>
              <a:t>/</a:t>
            </a:r>
            <a:endParaRPr lang="en-US" sz="2800" dirty="0" smtClean="0">
              <a:latin typeface="SassoonPrimaryInfant" pitchFamily="2" charset="0"/>
            </a:endParaRPr>
          </a:p>
          <a:p>
            <a:endParaRPr lang="en-US" sz="2800" dirty="0">
              <a:latin typeface="SassoonPrimaryInfant" pitchFamily="2" charset="0"/>
            </a:endParaRPr>
          </a:p>
          <a:p>
            <a:endParaRPr lang="en-US" sz="2800" dirty="0" smtClean="0">
              <a:latin typeface="SassoonPrimaryInfant" pitchFamily="2" charset="0"/>
            </a:endParaRPr>
          </a:p>
          <a:p>
            <a:r>
              <a:rPr lang="en-US" sz="2800" dirty="0" smtClean="0">
                <a:latin typeface="SassoonPrimaryInfant" pitchFamily="2" charset="0"/>
              </a:rPr>
              <a:t>Ruth </a:t>
            </a:r>
            <a:r>
              <a:rPr lang="en-US" sz="2800" dirty="0" err="1">
                <a:latin typeface="SassoonPrimaryInfant" pitchFamily="2" charset="0"/>
              </a:rPr>
              <a:t>Miskin</a:t>
            </a:r>
            <a:r>
              <a:rPr lang="en-US" sz="2800" dirty="0">
                <a:latin typeface="SassoonPrimaryInfant" pitchFamily="2" charset="0"/>
              </a:rPr>
              <a:t> Facebook:</a:t>
            </a:r>
          </a:p>
          <a:p>
            <a:r>
              <a:rPr lang="en-US" sz="2800" dirty="0">
                <a:latin typeface="SassoonPrimaryInfant" pitchFamily="2" charset="0"/>
                <a:hlinkClick r:id="rId5"/>
              </a:rPr>
              <a:t>https://www.facebook.com/miskin.education</a:t>
            </a:r>
            <a:endParaRPr lang="en-US" sz="2800" dirty="0">
              <a:latin typeface="SassoonPrimaryInfant" pitchFamily="2" charset="0"/>
            </a:endParaRPr>
          </a:p>
          <a:p>
            <a:endParaRPr lang="en-US" sz="2800" dirty="0">
              <a:latin typeface="SassoonPrimaryInfant" pitchFamily="2" charset="0"/>
            </a:endParaRPr>
          </a:p>
          <a:p>
            <a:endParaRPr lang="en-US" sz="2800" dirty="0">
              <a:latin typeface="SassoonPrimaryInfant" pitchFamily="2" charset="0"/>
            </a:endParaRPr>
          </a:p>
          <a:p>
            <a:endParaRPr lang="en-US" sz="2800" dirty="0">
              <a:latin typeface="SassoonPrimaryInfant" pitchFamily="2" charset="0"/>
            </a:endParaRPr>
          </a:p>
        </p:txBody>
      </p:sp>
      <p:pic>
        <p:nvPicPr>
          <p:cNvPr id="4" name="Picture 3"/>
          <p:cNvPicPr>
            <a:picLocks noChangeAspect="1"/>
          </p:cNvPicPr>
          <p:nvPr/>
        </p:nvPicPr>
        <p:blipFill>
          <a:blip r:embed="rId6"/>
          <a:stretch>
            <a:fillRect/>
          </a:stretch>
        </p:blipFill>
        <p:spPr>
          <a:xfrm>
            <a:off x="6550421" y="1341918"/>
            <a:ext cx="1211934" cy="1182554"/>
          </a:xfrm>
          <a:prstGeom prst="rect">
            <a:avLst/>
          </a:prstGeom>
        </p:spPr>
      </p:pic>
      <p:pic>
        <p:nvPicPr>
          <p:cNvPr id="5" name="Picture 4"/>
          <p:cNvPicPr>
            <a:picLocks noChangeAspect="1"/>
          </p:cNvPicPr>
          <p:nvPr/>
        </p:nvPicPr>
        <p:blipFill>
          <a:blip r:embed="rId7"/>
          <a:stretch>
            <a:fillRect/>
          </a:stretch>
        </p:blipFill>
        <p:spPr>
          <a:xfrm>
            <a:off x="6263517" y="3151752"/>
            <a:ext cx="1151757" cy="1130559"/>
          </a:xfrm>
          <a:prstGeom prst="rect">
            <a:avLst/>
          </a:prstGeom>
        </p:spPr>
      </p:pic>
    </p:spTree>
    <p:extLst>
      <p:ext uri="{BB962C8B-B14F-4D97-AF65-F5344CB8AC3E}">
        <p14:creationId xmlns:p14="http://schemas.microsoft.com/office/powerpoint/2010/main" val="1570024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AA51B80-C98F-864F-9740-E3F0E812B6B5}"/>
              </a:ext>
            </a:extLst>
          </p:cNvPr>
          <p:cNvSpPr>
            <a:spLocks noGrp="1"/>
          </p:cNvSpPr>
          <p:nvPr>
            <p:ph idx="1"/>
          </p:nvPr>
        </p:nvSpPr>
        <p:spPr>
          <a:xfrm>
            <a:off x="440059" y="1628800"/>
            <a:ext cx="8263881" cy="2447596"/>
          </a:xfrm>
        </p:spPr>
        <p:txBody>
          <a:bodyPr/>
          <a:lstStyle/>
          <a:p>
            <a:r>
              <a:rPr lang="en-US" sz="4400" dirty="0">
                <a:latin typeface="SassoonPrimaryInfant" pitchFamily="2" charset="0"/>
              </a:rPr>
              <a:t>The more that you </a:t>
            </a:r>
            <a:r>
              <a:rPr lang="en-US" sz="4400" b="1" dirty="0">
                <a:solidFill>
                  <a:schemeClr val="accent3"/>
                </a:solidFill>
                <a:latin typeface="SassoonPrimaryInfant" pitchFamily="2" charset="0"/>
              </a:rPr>
              <a:t>read</a:t>
            </a:r>
            <a:r>
              <a:rPr lang="en-US" sz="4400" dirty="0">
                <a:latin typeface="SassoonPrimaryInfant" pitchFamily="2" charset="0"/>
              </a:rPr>
              <a:t>, the more things you will </a:t>
            </a:r>
            <a:r>
              <a:rPr lang="en-US" sz="4400" b="1" dirty="0">
                <a:solidFill>
                  <a:schemeClr val="accent3"/>
                </a:solidFill>
                <a:latin typeface="SassoonPrimaryInfant" pitchFamily="2" charset="0"/>
              </a:rPr>
              <a:t>know</a:t>
            </a:r>
            <a:r>
              <a:rPr lang="en-US" sz="4400" dirty="0">
                <a:latin typeface="SassoonPrimaryInfant" pitchFamily="2" charset="0"/>
              </a:rPr>
              <a:t>. The more that you </a:t>
            </a:r>
            <a:r>
              <a:rPr lang="en-US" sz="4400" b="1" dirty="0">
                <a:solidFill>
                  <a:schemeClr val="accent3"/>
                </a:solidFill>
                <a:latin typeface="SassoonPrimaryInfant" pitchFamily="2" charset="0"/>
              </a:rPr>
              <a:t>learn</a:t>
            </a:r>
            <a:r>
              <a:rPr lang="en-US" sz="4400" dirty="0">
                <a:latin typeface="SassoonPrimaryInfant" pitchFamily="2" charset="0"/>
              </a:rPr>
              <a:t>, the more </a:t>
            </a:r>
            <a:r>
              <a:rPr lang="en-US" sz="4400" b="1" dirty="0">
                <a:solidFill>
                  <a:schemeClr val="accent3"/>
                </a:solidFill>
                <a:latin typeface="SassoonPrimaryInfant" pitchFamily="2" charset="0"/>
              </a:rPr>
              <a:t>places you’ll go</a:t>
            </a:r>
            <a:r>
              <a:rPr lang="en-US" sz="4400" dirty="0">
                <a:latin typeface="SassoonPrimaryInfant" pitchFamily="2" charset="0"/>
              </a:rPr>
              <a:t>! </a:t>
            </a:r>
            <a:endParaRPr lang="en-US" sz="4400" dirty="0">
              <a:solidFill>
                <a:schemeClr val="accent3"/>
              </a:solidFill>
              <a:latin typeface="SassoonPrimaryInfant" pitchFamily="2" charset="0"/>
            </a:endParaRPr>
          </a:p>
          <a:p>
            <a:endParaRPr lang="en-US" sz="4000" dirty="0">
              <a:latin typeface="SassoonPrimaryInfant" pitchFamily="2" charset="0"/>
            </a:endParaRPr>
          </a:p>
        </p:txBody>
      </p:sp>
      <p:sp>
        <p:nvSpPr>
          <p:cNvPr id="5" name="Title 1">
            <a:extLst>
              <a:ext uri="{FF2B5EF4-FFF2-40B4-BE49-F238E27FC236}">
                <a16:creationId xmlns:a16="http://schemas.microsoft.com/office/drawing/2014/main" id="{463C3D3C-A11A-E14A-91E3-23F810041EF8}"/>
              </a:ext>
            </a:extLst>
          </p:cNvPr>
          <p:cNvSpPr txBox="1">
            <a:spLocks/>
          </p:cNvSpPr>
          <p:nvPr/>
        </p:nvSpPr>
        <p:spPr>
          <a:xfrm>
            <a:off x="6406911" y="5168348"/>
            <a:ext cx="8640951" cy="864096"/>
          </a:xfrm>
          <a:prstGeom prst="rect">
            <a:avLst/>
          </a:prstGeom>
        </p:spPr>
        <p:txBody>
          <a:bodyPr/>
          <a:lstStyle>
            <a:lvl1pPr algn="l" rtl="0" eaLnBrk="1" fontAlgn="base" hangingPunct="1">
              <a:lnSpc>
                <a:spcPct val="90000"/>
              </a:lnSpc>
              <a:spcBef>
                <a:spcPct val="0"/>
              </a:spcBef>
              <a:spcAft>
                <a:spcPct val="0"/>
              </a:spcAft>
              <a:defRPr sz="3000" b="1" kern="1200">
                <a:solidFill>
                  <a:srgbClr val="787878"/>
                </a:solidFill>
                <a:latin typeface="+mn-lt"/>
                <a:ea typeface="+mj-ea"/>
                <a:cs typeface="+mj-cs"/>
              </a:defRPr>
            </a:lvl1pPr>
            <a:lvl2pPr algn="l" rtl="0" eaLnBrk="1" fontAlgn="base" hangingPunct="1">
              <a:lnSpc>
                <a:spcPct val="90000"/>
              </a:lnSpc>
              <a:spcBef>
                <a:spcPct val="0"/>
              </a:spcBef>
              <a:spcAft>
                <a:spcPct val="0"/>
              </a:spcAft>
              <a:defRPr sz="3000" b="1">
                <a:solidFill>
                  <a:srgbClr val="787878"/>
                </a:solidFill>
                <a:latin typeface="Arial" pitchFamily="34" charset="0"/>
              </a:defRPr>
            </a:lvl2pPr>
            <a:lvl3pPr algn="l" rtl="0" eaLnBrk="1" fontAlgn="base" hangingPunct="1">
              <a:lnSpc>
                <a:spcPct val="90000"/>
              </a:lnSpc>
              <a:spcBef>
                <a:spcPct val="0"/>
              </a:spcBef>
              <a:spcAft>
                <a:spcPct val="0"/>
              </a:spcAft>
              <a:defRPr sz="3000" b="1">
                <a:solidFill>
                  <a:srgbClr val="787878"/>
                </a:solidFill>
                <a:latin typeface="Arial" pitchFamily="34" charset="0"/>
              </a:defRPr>
            </a:lvl3pPr>
            <a:lvl4pPr algn="l" rtl="0" eaLnBrk="1" fontAlgn="base" hangingPunct="1">
              <a:lnSpc>
                <a:spcPct val="90000"/>
              </a:lnSpc>
              <a:spcBef>
                <a:spcPct val="0"/>
              </a:spcBef>
              <a:spcAft>
                <a:spcPct val="0"/>
              </a:spcAft>
              <a:defRPr sz="3000" b="1">
                <a:solidFill>
                  <a:srgbClr val="787878"/>
                </a:solidFill>
                <a:latin typeface="Arial" pitchFamily="34" charset="0"/>
              </a:defRPr>
            </a:lvl4pPr>
            <a:lvl5pPr algn="l" rtl="0" eaLnBrk="1" fontAlgn="base" hangingPunct="1">
              <a:lnSpc>
                <a:spcPct val="90000"/>
              </a:lnSpc>
              <a:spcBef>
                <a:spcPct val="0"/>
              </a:spcBef>
              <a:spcAft>
                <a:spcPct val="0"/>
              </a:spcAft>
              <a:defRPr sz="3000" b="1">
                <a:solidFill>
                  <a:srgbClr val="787878"/>
                </a:solidFill>
                <a:latin typeface="Arial" pitchFamily="34" charset="0"/>
              </a:defRPr>
            </a:lvl5pPr>
            <a:lvl6pPr marL="457200" algn="l" rtl="0" eaLnBrk="1" fontAlgn="base" hangingPunct="1">
              <a:lnSpc>
                <a:spcPct val="90000"/>
              </a:lnSpc>
              <a:spcBef>
                <a:spcPct val="0"/>
              </a:spcBef>
              <a:spcAft>
                <a:spcPct val="0"/>
              </a:spcAft>
              <a:defRPr sz="3000" b="1">
                <a:solidFill>
                  <a:srgbClr val="787878"/>
                </a:solidFill>
                <a:latin typeface="Arial" pitchFamily="34" charset="0"/>
              </a:defRPr>
            </a:lvl6pPr>
            <a:lvl7pPr marL="914400" algn="l" rtl="0" eaLnBrk="1" fontAlgn="base" hangingPunct="1">
              <a:lnSpc>
                <a:spcPct val="90000"/>
              </a:lnSpc>
              <a:spcBef>
                <a:spcPct val="0"/>
              </a:spcBef>
              <a:spcAft>
                <a:spcPct val="0"/>
              </a:spcAft>
              <a:defRPr sz="3000" b="1">
                <a:solidFill>
                  <a:srgbClr val="787878"/>
                </a:solidFill>
                <a:latin typeface="Arial" pitchFamily="34" charset="0"/>
              </a:defRPr>
            </a:lvl7pPr>
            <a:lvl8pPr marL="1371600" algn="l" rtl="0" eaLnBrk="1" fontAlgn="base" hangingPunct="1">
              <a:lnSpc>
                <a:spcPct val="90000"/>
              </a:lnSpc>
              <a:spcBef>
                <a:spcPct val="0"/>
              </a:spcBef>
              <a:spcAft>
                <a:spcPct val="0"/>
              </a:spcAft>
              <a:defRPr sz="3000" b="1">
                <a:solidFill>
                  <a:srgbClr val="787878"/>
                </a:solidFill>
                <a:latin typeface="Arial" pitchFamily="34" charset="0"/>
              </a:defRPr>
            </a:lvl8pPr>
            <a:lvl9pPr marL="1828800" algn="l" rtl="0" eaLnBrk="1" fontAlgn="base" hangingPunct="1">
              <a:lnSpc>
                <a:spcPct val="90000"/>
              </a:lnSpc>
              <a:spcBef>
                <a:spcPct val="0"/>
              </a:spcBef>
              <a:spcAft>
                <a:spcPct val="0"/>
              </a:spcAft>
              <a:defRPr sz="3000" b="1">
                <a:solidFill>
                  <a:srgbClr val="787878"/>
                </a:solidFill>
                <a:latin typeface="Arial" pitchFamily="34" charset="0"/>
              </a:defRPr>
            </a:lvl9pPr>
          </a:lstStyle>
          <a:p>
            <a:pPr defTabSz="914400"/>
            <a:r>
              <a:rPr lang="en-US" sz="3400" dirty="0"/>
              <a:t>Dr. Seuss</a:t>
            </a:r>
          </a:p>
        </p:txBody>
      </p:sp>
    </p:spTree>
    <p:extLst>
      <p:ext uri="{BB962C8B-B14F-4D97-AF65-F5344CB8AC3E}">
        <p14:creationId xmlns:p14="http://schemas.microsoft.com/office/powerpoint/2010/main" val="4071284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SassoonPrimaryInfant" pitchFamily="2" charset="0"/>
              </a:rPr>
              <a:t>Any other questions</a:t>
            </a:r>
          </a:p>
        </p:txBody>
      </p:sp>
      <p:sp>
        <p:nvSpPr>
          <p:cNvPr id="6" name="Rectangle 5">
            <a:extLst>
              <a:ext uri="{FF2B5EF4-FFF2-40B4-BE49-F238E27FC236}">
                <a16:creationId xmlns:a16="http://schemas.microsoft.com/office/drawing/2014/main" id="{FEAA93A9-005C-EC4C-87E0-11AF3DA2EC4F}"/>
              </a:ext>
            </a:extLst>
          </p:cNvPr>
          <p:cNvSpPr/>
          <p:nvPr/>
        </p:nvSpPr>
        <p:spPr>
          <a:xfrm>
            <a:off x="2173829" y="2305615"/>
            <a:ext cx="4174541" cy="2246769"/>
          </a:xfrm>
          <a:prstGeom prst="rect">
            <a:avLst/>
          </a:prstGeom>
          <a:noFill/>
          <a:ln>
            <a:noFill/>
          </a:ln>
        </p:spPr>
        <p:txBody>
          <a:bodyPr wrap="none" lIns="91440" tIns="45720" rIns="91440" bIns="45720">
            <a:spAutoFit/>
          </a:bodyPr>
          <a:lstStyle/>
          <a:p>
            <a:pPr algn="ctr"/>
            <a:r>
              <a:rPr lang="en-US" sz="1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Q&amp;A</a:t>
            </a:r>
            <a:endParaRPr lang="en-US" sz="14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295433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9"/>
            <a:ext cx="8713468" cy="864096"/>
          </a:xfrm>
        </p:spPr>
        <p:txBody>
          <a:bodyPr/>
          <a:lstStyle/>
          <a:p>
            <a:r>
              <a:rPr lang="en-US" dirty="0" smtClean="0">
                <a:solidFill>
                  <a:schemeClr val="tx1"/>
                </a:solidFill>
                <a:latin typeface="SassoonPrimaryInfant" pitchFamily="2" charset="0"/>
              </a:rPr>
              <a:t>Your child will bring home 2 reading books</a:t>
            </a:r>
            <a:endParaRPr lang="en-US" dirty="0">
              <a:solidFill>
                <a:schemeClr val="tx1"/>
              </a:solidFill>
              <a:latin typeface="SassoonPrimaryInfant" pitchFamily="2" charset="0"/>
            </a:endParaRPr>
          </a:p>
        </p:txBody>
      </p:sp>
      <p:pic>
        <p:nvPicPr>
          <p:cNvPr id="5" name="Picture 4"/>
          <p:cNvPicPr>
            <a:picLocks noChangeAspect="1"/>
          </p:cNvPicPr>
          <p:nvPr/>
        </p:nvPicPr>
        <p:blipFill>
          <a:blip r:embed="rId3"/>
          <a:stretch>
            <a:fillRect/>
          </a:stretch>
        </p:blipFill>
        <p:spPr>
          <a:xfrm>
            <a:off x="204922" y="2975687"/>
            <a:ext cx="2232637" cy="1810917"/>
          </a:xfrm>
          <a:prstGeom prst="rect">
            <a:avLst/>
          </a:prstGeom>
        </p:spPr>
      </p:pic>
      <p:pic>
        <p:nvPicPr>
          <p:cNvPr id="6" name="Picture 5"/>
          <p:cNvPicPr>
            <a:picLocks noChangeAspect="1"/>
          </p:cNvPicPr>
          <p:nvPr/>
        </p:nvPicPr>
        <p:blipFill>
          <a:blip r:embed="rId4"/>
          <a:stretch>
            <a:fillRect/>
          </a:stretch>
        </p:blipFill>
        <p:spPr>
          <a:xfrm>
            <a:off x="2584983" y="2003171"/>
            <a:ext cx="6452013" cy="4108380"/>
          </a:xfrm>
          <a:prstGeom prst="rect">
            <a:avLst/>
          </a:prstGeom>
        </p:spPr>
      </p:pic>
    </p:spTree>
    <p:extLst>
      <p:ext uri="{BB962C8B-B14F-4D97-AF65-F5344CB8AC3E}">
        <p14:creationId xmlns:p14="http://schemas.microsoft.com/office/powerpoint/2010/main" val="39077349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9"/>
            <a:ext cx="8493901" cy="864096"/>
          </a:xfrm>
        </p:spPr>
        <p:txBody>
          <a:bodyPr/>
          <a:lstStyle/>
          <a:p>
            <a:pPr algn="ctr"/>
            <a:r>
              <a:rPr lang="en-US" dirty="0" smtClean="0">
                <a:solidFill>
                  <a:schemeClr val="tx1"/>
                </a:solidFill>
                <a:latin typeface="SassoonPrimaryInfant" pitchFamily="2" charset="0"/>
              </a:rPr>
              <a:t>One of the reading books is the same book that your child will read in class.</a:t>
            </a:r>
            <a:endParaRPr lang="en-GB" dirty="0"/>
          </a:p>
        </p:txBody>
      </p:sp>
      <p:pic>
        <p:nvPicPr>
          <p:cNvPr id="4" name="Picture 3"/>
          <p:cNvPicPr>
            <a:picLocks noChangeAspect="1"/>
          </p:cNvPicPr>
          <p:nvPr/>
        </p:nvPicPr>
        <p:blipFill>
          <a:blip r:embed="rId3"/>
          <a:stretch>
            <a:fillRect/>
          </a:stretch>
        </p:blipFill>
        <p:spPr>
          <a:xfrm>
            <a:off x="485192" y="2144991"/>
            <a:ext cx="8427870" cy="3089482"/>
          </a:xfrm>
          <a:prstGeom prst="rect">
            <a:avLst/>
          </a:prstGeom>
        </p:spPr>
      </p:pic>
    </p:spTree>
    <p:extLst>
      <p:ext uri="{BB962C8B-B14F-4D97-AF65-F5344CB8AC3E}">
        <p14:creationId xmlns:p14="http://schemas.microsoft.com/office/powerpoint/2010/main" val="87689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DC9DD-25FF-DD45-8952-0A114CE980B1}"/>
              </a:ext>
            </a:extLst>
          </p:cNvPr>
          <p:cNvSpPr>
            <a:spLocks noGrp="1"/>
          </p:cNvSpPr>
          <p:nvPr>
            <p:ph type="title"/>
          </p:nvPr>
        </p:nvSpPr>
        <p:spPr>
          <a:xfrm>
            <a:off x="323528" y="260649"/>
            <a:ext cx="7478713" cy="864096"/>
          </a:xfrm>
        </p:spPr>
        <p:txBody>
          <a:bodyPr/>
          <a:lstStyle/>
          <a:p>
            <a:r>
              <a:rPr lang="en-US" sz="3200" dirty="0">
                <a:solidFill>
                  <a:schemeClr val="tx1"/>
                </a:solidFill>
                <a:latin typeface="SassoonPrimaryInfant" pitchFamily="2" charset="0"/>
              </a:rPr>
              <a:t>Book Bag Books</a:t>
            </a:r>
          </a:p>
        </p:txBody>
      </p:sp>
      <p:sp>
        <p:nvSpPr>
          <p:cNvPr id="12" name="Rectangle 11">
            <a:extLst>
              <a:ext uri="{FF2B5EF4-FFF2-40B4-BE49-F238E27FC236}">
                <a16:creationId xmlns:a16="http://schemas.microsoft.com/office/drawing/2014/main" id="{221F4763-21A6-D448-B6D3-D029870A9125}"/>
              </a:ext>
            </a:extLst>
          </p:cNvPr>
          <p:cNvSpPr/>
          <p:nvPr/>
        </p:nvSpPr>
        <p:spPr>
          <a:xfrm>
            <a:off x="323528" y="1399847"/>
            <a:ext cx="8820472" cy="2677656"/>
          </a:xfrm>
          <a:prstGeom prst="rect">
            <a:avLst/>
          </a:prstGeom>
        </p:spPr>
        <p:txBody>
          <a:bodyPr wrap="square">
            <a:spAutoFit/>
          </a:bodyPr>
          <a:lstStyle/>
          <a:p>
            <a:pPr marL="285750" indent="-285750">
              <a:buFont typeface="Arial" panose="020B0604020202020204" pitchFamily="34" charset="0"/>
              <a:buChar char="•"/>
            </a:pPr>
            <a:r>
              <a:rPr lang="en-GB" sz="2800" dirty="0">
                <a:solidFill>
                  <a:srgbClr val="6C6869"/>
                </a:solidFill>
                <a:latin typeface="SassoonPrimaryInfant" pitchFamily="2" charset="0"/>
                <a:cs typeface="Arial" panose="020B0604020202020204" pitchFamily="34" charset="0"/>
              </a:rPr>
              <a:t>Extra reading practice at home</a:t>
            </a:r>
          </a:p>
          <a:p>
            <a:pPr marL="285750" indent="-285750">
              <a:buFont typeface="Arial" panose="020B0604020202020204" pitchFamily="34" charset="0"/>
              <a:buChar char="•"/>
            </a:pPr>
            <a:r>
              <a:rPr lang="en-GB" sz="2800" dirty="0">
                <a:solidFill>
                  <a:srgbClr val="6C6869"/>
                </a:solidFill>
                <a:latin typeface="SassoonPrimaryInfant" pitchFamily="2" charset="0"/>
                <a:cs typeface="Arial" panose="020B0604020202020204" pitchFamily="34" charset="0"/>
              </a:rPr>
              <a:t>Uniquely matched to the </a:t>
            </a:r>
            <a:r>
              <a:rPr lang="en-GB" sz="2800" i="1" dirty="0">
                <a:solidFill>
                  <a:srgbClr val="6C6869"/>
                </a:solidFill>
                <a:latin typeface="SassoonPrimaryInfant" pitchFamily="2" charset="0"/>
                <a:cs typeface="Arial" panose="020B0604020202020204" pitchFamily="34" charset="0"/>
              </a:rPr>
              <a:t>Read Write Inc.</a:t>
            </a:r>
            <a:r>
              <a:rPr lang="en-GB" sz="2800" dirty="0">
                <a:solidFill>
                  <a:srgbClr val="6C6869"/>
                </a:solidFill>
                <a:latin typeface="SassoonPrimaryInfant" pitchFamily="2" charset="0"/>
                <a:cs typeface="Arial" panose="020B0604020202020204" pitchFamily="34" charset="0"/>
              </a:rPr>
              <a:t> Phonics Storybooks.</a:t>
            </a:r>
          </a:p>
          <a:p>
            <a:pPr marL="285750" indent="-285750">
              <a:buFont typeface="Arial" panose="020B0604020202020204" pitchFamily="34" charset="0"/>
              <a:buChar char="•"/>
            </a:pPr>
            <a:r>
              <a:rPr lang="en-GB" sz="2800" dirty="0">
                <a:solidFill>
                  <a:srgbClr val="6C6869"/>
                </a:solidFill>
                <a:latin typeface="SassoonPrimaryInfant" pitchFamily="2" charset="0"/>
                <a:cs typeface="Arial" panose="020B0604020202020204" pitchFamily="34" charset="0"/>
              </a:rPr>
              <a:t>Reinforce children's learning of phonics at the appropriate level.</a:t>
            </a:r>
          </a:p>
          <a:p>
            <a:pPr marL="285750" indent="-285750">
              <a:buFont typeface="Arial" panose="020B0604020202020204" pitchFamily="34" charset="0"/>
              <a:buChar char="•"/>
            </a:pPr>
            <a:r>
              <a:rPr lang="en-GB" sz="2800" dirty="0">
                <a:solidFill>
                  <a:srgbClr val="6C6869"/>
                </a:solidFill>
                <a:latin typeface="SassoonPrimaryInfant" pitchFamily="2" charset="0"/>
                <a:cs typeface="Arial" panose="020B0604020202020204" pitchFamily="34" charset="0"/>
              </a:rPr>
              <a:t>Helps to make even faster progress in reading</a:t>
            </a:r>
            <a:r>
              <a:rPr lang="en-GB" sz="2800" dirty="0">
                <a:solidFill>
                  <a:srgbClr val="6C6869"/>
                </a:solidFill>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4C2BFF3-0BCF-1847-BD75-9F1FE70B97F6}"/>
              </a:ext>
            </a:extLst>
          </p:cNvPr>
          <p:cNvPicPr>
            <a:picLocks noChangeAspect="1"/>
          </p:cNvPicPr>
          <p:nvPr/>
        </p:nvPicPr>
        <p:blipFill>
          <a:blip r:embed="rId3"/>
          <a:stretch>
            <a:fillRect/>
          </a:stretch>
        </p:blipFill>
        <p:spPr>
          <a:xfrm>
            <a:off x="671886" y="4455845"/>
            <a:ext cx="1310959" cy="1719048"/>
          </a:xfrm>
          <a:prstGeom prst="rect">
            <a:avLst/>
          </a:prstGeom>
        </p:spPr>
      </p:pic>
      <p:pic>
        <p:nvPicPr>
          <p:cNvPr id="6" name="Picture 5">
            <a:extLst>
              <a:ext uri="{FF2B5EF4-FFF2-40B4-BE49-F238E27FC236}">
                <a16:creationId xmlns:a16="http://schemas.microsoft.com/office/drawing/2014/main" id="{5E91A557-3E53-5949-A342-3A8CD03ACF4F}"/>
              </a:ext>
            </a:extLst>
          </p:cNvPr>
          <p:cNvPicPr>
            <a:picLocks noChangeAspect="1"/>
          </p:cNvPicPr>
          <p:nvPr/>
        </p:nvPicPr>
        <p:blipFill>
          <a:blip r:embed="rId4"/>
          <a:stretch>
            <a:fillRect/>
          </a:stretch>
        </p:blipFill>
        <p:spPr>
          <a:xfrm>
            <a:off x="2232871" y="4455845"/>
            <a:ext cx="1321691" cy="1719048"/>
          </a:xfrm>
          <a:prstGeom prst="rect">
            <a:avLst/>
          </a:prstGeom>
        </p:spPr>
      </p:pic>
      <p:pic>
        <p:nvPicPr>
          <p:cNvPr id="8" name="Picture 7">
            <a:extLst>
              <a:ext uri="{FF2B5EF4-FFF2-40B4-BE49-F238E27FC236}">
                <a16:creationId xmlns:a16="http://schemas.microsoft.com/office/drawing/2014/main" id="{687C8B2C-D41A-634D-B9CB-51948B268709}"/>
              </a:ext>
            </a:extLst>
          </p:cNvPr>
          <p:cNvPicPr>
            <a:picLocks noChangeAspect="1"/>
          </p:cNvPicPr>
          <p:nvPr/>
        </p:nvPicPr>
        <p:blipFill>
          <a:blip r:embed="rId5"/>
          <a:stretch>
            <a:fillRect/>
          </a:stretch>
        </p:blipFill>
        <p:spPr>
          <a:xfrm>
            <a:off x="3790038" y="4455845"/>
            <a:ext cx="1322182" cy="1719048"/>
          </a:xfrm>
          <a:prstGeom prst="rect">
            <a:avLst/>
          </a:prstGeom>
        </p:spPr>
      </p:pic>
      <p:pic>
        <p:nvPicPr>
          <p:cNvPr id="10" name="Picture 9">
            <a:extLst>
              <a:ext uri="{FF2B5EF4-FFF2-40B4-BE49-F238E27FC236}">
                <a16:creationId xmlns:a16="http://schemas.microsoft.com/office/drawing/2014/main" id="{031D619E-8431-A140-8185-938A5EE52510}"/>
              </a:ext>
            </a:extLst>
          </p:cNvPr>
          <p:cNvPicPr>
            <a:picLocks noChangeAspect="1"/>
          </p:cNvPicPr>
          <p:nvPr/>
        </p:nvPicPr>
        <p:blipFill>
          <a:blip r:embed="rId6"/>
          <a:stretch>
            <a:fillRect/>
          </a:stretch>
        </p:blipFill>
        <p:spPr>
          <a:xfrm>
            <a:off x="5347696" y="4455845"/>
            <a:ext cx="1323816" cy="1719048"/>
          </a:xfrm>
          <a:prstGeom prst="rect">
            <a:avLst/>
          </a:prstGeom>
        </p:spPr>
      </p:pic>
      <p:pic>
        <p:nvPicPr>
          <p:cNvPr id="13" name="Picture 12">
            <a:extLst>
              <a:ext uri="{FF2B5EF4-FFF2-40B4-BE49-F238E27FC236}">
                <a16:creationId xmlns:a16="http://schemas.microsoft.com/office/drawing/2014/main" id="{54CE1FFC-F320-EE4A-92CF-77965609DD59}"/>
              </a:ext>
            </a:extLst>
          </p:cNvPr>
          <p:cNvPicPr>
            <a:picLocks noChangeAspect="1"/>
          </p:cNvPicPr>
          <p:nvPr/>
        </p:nvPicPr>
        <p:blipFill>
          <a:blip r:embed="rId7"/>
          <a:stretch>
            <a:fillRect/>
          </a:stretch>
        </p:blipFill>
        <p:spPr>
          <a:xfrm>
            <a:off x="6906988" y="4455844"/>
            <a:ext cx="1320060" cy="1719049"/>
          </a:xfrm>
          <a:prstGeom prst="rect">
            <a:avLst/>
          </a:prstGeom>
        </p:spPr>
      </p:pic>
      <p:pic>
        <p:nvPicPr>
          <p:cNvPr id="9" name="Picture 8"/>
          <p:cNvPicPr>
            <a:picLocks noChangeAspect="1"/>
          </p:cNvPicPr>
          <p:nvPr/>
        </p:nvPicPr>
        <p:blipFill>
          <a:blip r:embed="rId8"/>
          <a:stretch>
            <a:fillRect/>
          </a:stretch>
        </p:blipFill>
        <p:spPr>
          <a:xfrm>
            <a:off x="7809455" y="111672"/>
            <a:ext cx="1236743" cy="1754450"/>
          </a:xfrm>
          <a:prstGeom prst="rect">
            <a:avLst/>
          </a:prstGeom>
        </p:spPr>
      </p:pic>
    </p:spTree>
    <p:extLst>
      <p:ext uri="{BB962C8B-B14F-4D97-AF65-F5344CB8AC3E}">
        <p14:creationId xmlns:p14="http://schemas.microsoft.com/office/powerpoint/2010/main" val="129775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SassoonPrimaryInfant" pitchFamily="2" charset="0"/>
              </a:rPr>
              <a:t>Speed Sounds</a:t>
            </a:r>
            <a:endParaRPr lang="en-GB" dirty="0"/>
          </a:p>
        </p:txBody>
      </p:sp>
      <p:pic>
        <p:nvPicPr>
          <p:cNvPr id="4" name="Picture 3"/>
          <p:cNvPicPr>
            <a:picLocks noChangeAspect="1"/>
          </p:cNvPicPr>
          <p:nvPr/>
        </p:nvPicPr>
        <p:blipFill>
          <a:blip r:embed="rId2"/>
          <a:stretch>
            <a:fillRect/>
          </a:stretch>
        </p:blipFill>
        <p:spPr>
          <a:xfrm>
            <a:off x="260360" y="1772817"/>
            <a:ext cx="8883640" cy="3164146"/>
          </a:xfrm>
          <a:prstGeom prst="rect">
            <a:avLst/>
          </a:prstGeom>
        </p:spPr>
      </p:pic>
      <p:sp>
        <p:nvSpPr>
          <p:cNvPr id="3" name="TextBox 2"/>
          <p:cNvSpPr txBox="1"/>
          <p:nvPr/>
        </p:nvSpPr>
        <p:spPr>
          <a:xfrm>
            <a:off x="177282" y="5383763"/>
            <a:ext cx="6344816" cy="923330"/>
          </a:xfrm>
          <a:prstGeom prst="rect">
            <a:avLst/>
          </a:prstGeom>
          <a:noFill/>
          <a:ln>
            <a:solidFill>
              <a:schemeClr val="tx1"/>
            </a:solidFill>
          </a:ln>
        </p:spPr>
        <p:txBody>
          <a:bodyPr wrap="square" rtlCol="0">
            <a:spAutoFit/>
          </a:bodyPr>
          <a:lstStyle/>
          <a:p>
            <a:r>
              <a:rPr lang="en-GB" dirty="0" smtClean="0">
                <a:latin typeface="SassoonPrimaryInfant" pitchFamily="2" charset="0"/>
              </a:rPr>
              <a:t>The sounds that are circled and in </a:t>
            </a:r>
            <a:r>
              <a:rPr lang="en-GB" b="1" dirty="0" smtClean="0">
                <a:latin typeface="SassoonPrimaryInfant" pitchFamily="2" charset="0"/>
              </a:rPr>
              <a:t>bold</a:t>
            </a:r>
            <a:r>
              <a:rPr lang="en-GB" dirty="0" smtClean="0">
                <a:latin typeface="SassoonPrimaryInfant" pitchFamily="2" charset="0"/>
              </a:rPr>
              <a:t> are the focus sounds.</a:t>
            </a:r>
          </a:p>
          <a:p>
            <a:r>
              <a:rPr lang="en-GB" dirty="0" smtClean="0">
                <a:latin typeface="SassoonPrimaryInfant" pitchFamily="2" charset="0"/>
              </a:rPr>
              <a:t>Your child should know all of the sounds. </a:t>
            </a:r>
          </a:p>
          <a:p>
            <a:r>
              <a:rPr lang="en-GB" dirty="0" smtClean="0">
                <a:latin typeface="SassoonPrimaryInfant" pitchFamily="2" charset="0"/>
              </a:rPr>
              <a:t>Adult can point to each sound and your child say the sound. </a:t>
            </a:r>
            <a:endParaRPr lang="en-GB" dirty="0">
              <a:latin typeface="SassoonPrimaryInfant" pitchFamily="2" charset="0"/>
            </a:endParaRPr>
          </a:p>
        </p:txBody>
      </p:sp>
      <p:cxnSp>
        <p:nvCxnSpPr>
          <p:cNvPr id="6" name="Straight Arrow Connector 5"/>
          <p:cNvCxnSpPr/>
          <p:nvPr/>
        </p:nvCxnSpPr>
        <p:spPr>
          <a:xfrm flipH="1">
            <a:off x="3984171" y="1399592"/>
            <a:ext cx="111968" cy="10077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406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latin typeface="SassoonPrimaryInfant" pitchFamily="2" charset="0"/>
              </a:rPr>
              <a:t>Story Green Words</a:t>
            </a:r>
            <a:endParaRPr lang="en-GB" dirty="0"/>
          </a:p>
        </p:txBody>
      </p:sp>
      <p:pic>
        <p:nvPicPr>
          <p:cNvPr id="4" name="Picture 3"/>
          <p:cNvPicPr>
            <a:picLocks noChangeAspect="1"/>
          </p:cNvPicPr>
          <p:nvPr/>
        </p:nvPicPr>
        <p:blipFill>
          <a:blip r:embed="rId2"/>
          <a:stretch>
            <a:fillRect/>
          </a:stretch>
        </p:blipFill>
        <p:spPr>
          <a:xfrm>
            <a:off x="323529" y="1606712"/>
            <a:ext cx="8244720" cy="4140946"/>
          </a:xfrm>
          <a:prstGeom prst="rect">
            <a:avLst/>
          </a:prstGeom>
        </p:spPr>
      </p:pic>
      <p:sp>
        <p:nvSpPr>
          <p:cNvPr id="5" name="TextBox 4"/>
          <p:cNvSpPr txBox="1"/>
          <p:nvPr/>
        </p:nvSpPr>
        <p:spPr>
          <a:xfrm>
            <a:off x="323527" y="5845428"/>
            <a:ext cx="8652521" cy="646331"/>
          </a:xfrm>
          <a:prstGeom prst="rect">
            <a:avLst/>
          </a:prstGeom>
          <a:noFill/>
          <a:ln>
            <a:solidFill>
              <a:schemeClr val="tx1"/>
            </a:solidFill>
          </a:ln>
        </p:spPr>
        <p:txBody>
          <a:bodyPr wrap="square" rtlCol="0">
            <a:spAutoFit/>
          </a:bodyPr>
          <a:lstStyle/>
          <a:p>
            <a:r>
              <a:rPr lang="en-GB" dirty="0" smtClean="0">
                <a:latin typeface="SassoonPrimaryInfant" pitchFamily="2" charset="0"/>
              </a:rPr>
              <a:t>These words appear in the book. Help your child read these words </a:t>
            </a:r>
            <a:r>
              <a:rPr lang="en-GB" b="1" dirty="0" smtClean="0">
                <a:latin typeface="SassoonPrimaryInfant" pitchFamily="2" charset="0"/>
              </a:rPr>
              <a:t>but</a:t>
            </a:r>
            <a:r>
              <a:rPr lang="en-GB" dirty="0" smtClean="0">
                <a:latin typeface="SassoonPrimaryInfant" pitchFamily="2" charset="0"/>
              </a:rPr>
              <a:t> try not to tell them the word.</a:t>
            </a:r>
            <a:endParaRPr lang="en-GB" dirty="0">
              <a:latin typeface="SassoonPrimaryInfant" pitchFamily="2" charset="0"/>
            </a:endParaRPr>
          </a:p>
        </p:txBody>
      </p:sp>
    </p:spTree>
    <p:extLst>
      <p:ext uri="{BB962C8B-B14F-4D97-AF65-F5344CB8AC3E}">
        <p14:creationId xmlns:p14="http://schemas.microsoft.com/office/powerpoint/2010/main" val="1971444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EB5E3-8A36-464F-AD2A-E3B6DAFFE391}"/>
              </a:ext>
            </a:extLst>
          </p:cNvPr>
          <p:cNvSpPr>
            <a:spLocks noGrp="1"/>
          </p:cNvSpPr>
          <p:nvPr>
            <p:ph type="title"/>
          </p:nvPr>
        </p:nvSpPr>
        <p:spPr>
          <a:xfrm>
            <a:off x="323528" y="260649"/>
            <a:ext cx="8268022" cy="864096"/>
          </a:xfrm>
        </p:spPr>
        <p:txBody>
          <a:bodyPr/>
          <a:lstStyle/>
          <a:p>
            <a:r>
              <a:rPr lang="en-US" dirty="0">
                <a:solidFill>
                  <a:schemeClr val="tx1"/>
                </a:solidFill>
                <a:latin typeface="SassoonPrimaryInfant" pitchFamily="2" charset="0"/>
              </a:rPr>
              <a:t>‘Special Friends’, ‘Fred Talk’, </a:t>
            </a:r>
            <a:r>
              <a:rPr lang="en-US" dirty="0" smtClean="0">
                <a:solidFill>
                  <a:schemeClr val="tx1"/>
                </a:solidFill>
                <a:latin typeface="SassoonPrimaryInfant" pitchFamily="2" charset="0"/>
              </a:rPr>
              <a:t>Read </a:t>
            </a:r>
            <a:r>
              <a:rPr lang="en-US" dirty="0">
                <a:solidFill>
                  <a:schemeClr val="tx1"/>
                </a:solidFill>
                <a:latin typeface="SassoonPrimaryInfant" pitchFamily="2" charset="0"/>
              </a:rPr>
              <a:t>the word</a:t>
            </a:r>
          </a:p>
        </p:txBody>
      </p:sp>
      <p:pic>
        <p:nvPicPr>
          <p:cNvPr id="4" name="Picture 3">
            <a:extLst>
              <a:ext uri="{FF2B5EF4-FFF2-40B4-BE49-F238E27FC236}">
                <a16:creationId xmlns:a16="http://schemas.microsoft.com/office/drawing/2014/main" id="{266F55EA-20BA-9940-80CE-F946D54B835B}"/>
              </a:ext>
            </a:extLst>
          </p:cNvPr>
          <p:cNvPicPr>
            <a:picLocks noChangeAspect="1"/>
          </p:cNvPicPr>
          <p:nvPr/>
        </p:nvPicPr>
        <p:blipFill>
          <a:blip r:embed="rId3"/>
          <a:stretch>
            <a:fillRect/>
          </a:stretch>
        </p:blipFill>
        <p:spPr>
          <a:xfrm>
            <a:off x="161510" y="1491801"/>
            <a:ext cx="4099689" cy="1938731"/>
          </a:xfrm>
          <a:prstGeom prst="rect">
            <a:avLst/>
          </a:prstGeom>
          <a:noFill/>
          <a:ln>
            <a:solidFill>
              <a:schemeClr val="tx1"/>
            </a:solidFill>
          </a:ln>
        </p:spPr>
      </p:pic>
      <p:sp>
        <p:nvSpPr>
          <p:cNvPr id="5" name="TextBox 4"/>
          <p:cNvSpPr txBox="1"/>
          <p:nvPr/>
        </p:nvSpPr>
        <p:spPr>
          <a:xfrm>
            <a:off x="4457539" y="1398717"/>
            <a:ext cx="4497356" cy="1877437"/>
          </a:xfrm>
          <a:prstGeom prst="rect">
            <a:avLst/>
          </a:prstGeom>
          <a:noFill/>
          <a:ln>
            <a:solidFill>
              <a:schemeClr val="tx1"/>
            </a:solidFill>
          </a:ln>
        </p:spPr>
        <p:txBody>
          <a:bodyPr wrap="square" rtlCol="0">
            <a:spAutoFit/>
          </a:bodyPr>
          <a:lstStyle/>
          <a:p>
            <a:pPr marL="742950" indent="-742950">
              <a:buAutoNum type="arabicPeriod"/>
            </a:pPr>
            <a:r>
              <a:rPr lang="en-GB" sz="4000" b="1" dirty="0" smtClean="0">
                <a:latin typeface="SassoonPrimaryInfant" pitchFamily="2" charset="0"/>
              </a:rPr>
              <a:t>Special Friends</a:t>
            </a:r>
          </a:p>
          <a:p>
            <a:pPr algn="ctr"/>
            <a:r>
              <a:rPr lang="en-GB" sz="4000" b="1" dirty="0">
                <a:latin typeface="SassoonPrimaryInfant" pitchFamily="2" charset="0"/>
              </a:rPr>
              <a:t> </a:t>
            </a:r>
            <a:r>
              <a:rPr lang="en-GB" sz="2000" dirty="0" smtClean="0">
                <a:latin typeface="SassoonPrimaryInfant" pitchFamily="2" charset="0"/>
              </a:rPr>
              <a:t>2 or 3 letters that make 1 sound</a:t>
            </a:r>
          </a:p>
          <a:p>
            <a:pPr algn="ctr"/>
            <a:r>
              <a:rPr lang="en-GB" sz="3600" b="1" dirty="0">
                <a:solidFill>
                  <a:srgbClr val="FF0000"/>
                </a:solidFill>
                <a:latin typeface="SassoonPrimaryInfant" pitchFamily="2" charset="0"/>
              </a:rPr>
              <a:t>s</a:t>
            </a:r>
            <a:r>
              <a:rPr lang="en-GB" sz="3600" b="1" dirty="0" smtClean="0">
                <a:solidFill>
                  <a:srgbClr val="FF0000"/>
                </a:solidFill>
                <a:latin typeface="SassoonPrimaryInfant" pitchFamily="2" charset="0"/>
              </a:rPr>
              <a:t>h   ay   oo   igh</a:t>
            </a:r>
          </a:p>
        </p:txBody>
      </p:sp>
      <p:sp>
        <p:nvSpPr>
          <p:cNvPr id="7" name="TextBox 6"/>
          <p:cNvSpPr txBox="1"/>
          <p:nvPr/>
        </p:nvSpPr>
        <p:spPr>
          <a:xfrm>
            <a:off x="4457539" y="3430532"/>
            <a:ext cx="4497356" cy="1877437"/>
          </a:xfrm>
          <a:prstGeom prst="rect">
            <a:avLst/>
          </a:prstGeom>
          <a:noFill/>
          <a:ln>
            <a:solidFill>
              <a:schemeClr val="tx1"/>
            </a:solidFill>
          </a:ln>
        </p:spPr>
        <p:txBody>
          <a:bodyPr wrap="square" rtlCol="0">
            <a:spAutoFit/>
          </a:bodyPr>
          <a:lstStyle/>
          <a:p>
            <a:pPr algn="ctr"/>
            <a:r>
              <a:rPr lang="en-GB" sz="4000" b="1" dirty="0" smtClean="0">
                <a:latin typeface="SassoonPrimaryInfant" pitchFamily="2" charset="0"/>
              </a:rPr>
              <a:t>2. Fred Talk </a:t>
            </a:r>
          </a:p>
          <a:p>
            <a:pPr algn="ctr"/>
            <a:r>
              <a:rPr lang="en-GB" sz="4000" b="1" dirty="0" smtClean="0">
                <a:latin typeface="SassoonPrimaryInfant" pitchFamily="2" charset="0"/>
              </a:rPr>
              <a:t> </a:t>
            </a:r>
            <a:r>
              <a:rPr lang="en-GB" sz="2000" dirty="0" smtClean="0">
                <a:latin typeface="SassoonPrimaryInfant" pitchFamily="2" charset="0"/>
              </a:rPr>
              <a:t>Sound out each phoneme</a:t>
            </a:r>
          </a:p>
          <a:p>
            <a:pPr algn="ctr"/>
            <a:r>
              <a:rPr lang="en-GB" sz="3600" b="1" dirty="0" smtClean="0">
                <a:solidFill>
                  <a:srgbClr val="FF0000"/>
                </a:solidFill>
                <a:latin typeface="SassoonPrimaryInfant" pitchFamily="2" charset="0"/>
              </a:rPr>
              <a:t>sh i   p</a:t>
            </a:r>
          </a:p>
        </p:txBody>
      </p:sp>
      <p:sp>
        <p:nvSpPr>
          <p:cNvPr id="8" name="TextBox 7"/>
          <p:cNvSpPr txBox="1"/>
          <p:nvPr/>
        </p:nvSpPr>
        <p:spPr>
          <a:xfrm>
            <a:off x="4457539" y="5462347"/>
            <a:ext cx="4583824" cy="1323439"/>
          </a:xfrm>
          <a:prstGeom prst="rect">
            <a:avLst/>
          </a:prstGeom>
          <a:solidFill>
            <a:schemeClr val="bg1"/>
          </a:solidFill>
          <a:ln>
            <a:solidFill>
              <a:schemeClr val="tx1"/>
            </a:solidFill>
          </a:ln>
        </p:spPr>
        <p:txBody>
          <a:bodyPr wrap="square" rtlCol="0">
            <a:spAutoFit/>
          </a:bodyPr>
          <a:lstStyle/>
          <a:p>
            <a:pPr algn="ctr"/>
            <a:r>
              <a:rPr lang="en-GB" sz="4000" b="1" dirty="0" smtClean="0">
                <a:latin typeface="SassoonPrimaryInfant" pitchFamily="2" charset="0"/>
              </a:rPr>
              <a:t>3. Read the word</a:t>
            </a:r>
          </a:p>
          <a:p>
            <a:pPr algn="ctr"/>
            <a:r>
              <a:rPr lang="en-GB" sz="4000" b="1" dirty="0" smtClean="0">
                <a:latin typeface="SassoonPrimaryInfant" pitchFamily="2" charset="0"/>
              </a:rPr>
              <a:t> </a:t>
            </a:r>
            <a:r>
              <a:rPr lang="en-GB" sz="2000" dirty="0" smtClean="0">
                <a:latin typeface="SassoonPrimaryInfant" pitchFamily="2" charset="0"/>
              </a:rPr>
              <a:t>Read the whole word</a:t>
            </a:r>
          </a:p>
        </p:txBody>
      </p:sp>
      <p:sp>
        <p:nvSpPr>
          <p:cNvPr id="3" name="TextBox 2"/>
          <p:cNvSpPr txBox="1"/>
          <p:nvPr/>
        </p:nvSpPr>
        <p:spPr>
          <a:xfrm>
            <a:off x="457200" y="4114800"/>
            <a:ext cx="3359020" cy="1569660"/>
          </a:xfrm>
          <a:prstGeom prst="rect">
            <a:avLst/>
          </a:prstGeom>
          <a:noFill/>
          <a:ln>
            <a:solidFill>
              <a:schemeClr val="tx1"/>
            </a:solidFill>
          </a:ln>
        </p:spPr>
        <p:txBody>
          <a:bodyPr wrap="square" rtlCol="0">
            <a:spAutoFit/>
          </a:bodyPr>
          <a:lstStyle/>
          <a:p>
            <a:pPr algn="ctr"/>
            <a:r>
              <a:rPr lang="en-GB" sz="3200" dirty="0" smtClean="0">
                <a:latin typeface="SassoonPrimaryInfant" pitchFamily="2" charset="0"/>
              </a:rPr>
              <a:t>This is how we teach your child to read at school.</a:t>
            </a:r>
            <a:endParaRPr lang="en-GB" sz="3200" dirty="0">
              <a:latin typeface="SassoonPrimaryInfant" pitchFamily="2" charset="0"/>
            </a:endParaRPr>
          </a:p>
        </p:txBody>
      </p:sp>
    </p:spTree>
    <p:extLst>
      <p:ext uri="{BB962C8B-B14F-4D97-AF65-F5344CB8AC3E}">
        <p14:creationId xmlns:p14="http://schemas.microsoft.com/office/powerpoint/2010/main" val="1110649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EB5E3-8A36-464F-AD2A-E3B6DAFFE391}"/>
              </a:ext>
            </a:extLst>
          </p:cNvPr>
          <p:cNvSpPr>
            <a:spLocks noGrp="1"/>
          </p:cNvSpPr>
          <p:nvPr>
            <p:ph type="title"/>
          </p:nvPr>
        </p:nvSpPr>
        <p:spPr>
          <a:xfrm>
            <a:off x="323528" y="260649"/>
            <a:ext cx="8268022" cy="864096"/>
          </a:xfrm>
        </p:spPr>
        <p:txBody>
          <a:bodyPr/>
          <a:lstStyle/>
          <a:p>
            <a:r>
              <a:rPr lang="en-US" dirty="0">
                <a:solidFill>
                  <a:schemeClr val="tx1"/>
                </a:solidFill>
                <a:latin typeface="SassoonPrimaryInfant" pitchFamily="2" charset="0"/>
              </a:rPr>
              <a:t>‘Special Friends’, ‘Fred Talk’, read the word</a:t>
            </a:r>
          </a:p>
        </p:txBody>
      </p:sp>
      <p:pic>
        <p:nvPicPr>
          <p:cNvPr id="4" name="Picture 3">
            <a:extLst>
              <a:ext uri="{FF2B5EF4-FFF2-40B4-BE49-F238E27FC236}">
                <a16:creationId xmlns:a16="http://schemas.microsoft.com/office/drawing/2014/main" id="{266F55EA-20BA-9940-80CE-F946D54B835B}"/>
              </a:ext>
            </a:extLst>
          </p:cNvPr>
          <p:cNvPicPr>
            <a:picLocks noChangeAspect="1"/>
          </p:cNvPicPr>
          <p:nvPr/>
        </p:nvPicPr>
        <p:blipFill>
          <a:blip r:embed="rId3"/>
          <a:stretch>
            <a:fillRect/>
          </a:stretch>
        </p:blipFill>
        <p:spPr>
          <a:xfrm>
            <a:off x="161510" y="1491801"/>
            <a:ext cx="4099689" cy="1938731"/>
          </a:xfrm>
          <a:prstGeom prst="rect">
            <a:avLst/>
          </a:prstGeom>
          <a:noFill/>
          <a:ln>
            <a:solidFill>
              <a:schemeClr val="tx1"/>
            </a:solidFill>
          </a:ln>
        </p:spPr>
      </p:pic>
      <p:pic>
        <p:nvPicPr>
          <p:cNvPr id="6" name="Picture 5">
            <a:extLst>
              <a:ext uri="{FF2B5EF4-FFF2-40B4-BE49-F238E27FC236}">
                <a16:creationId xmlns:a16="http://schemas.microsoft.com/office/drawing/2014/main" id="{DB1E4011-75BC-3A4A-8675-9C1366675B92}"/>
              </a:ext>
            </a:extLst>
          </p:cNvPr>
          <p:cNvPicPr>
            <a:picLocks noChangeAspect="1"/>
          </p:cNvPicPr>
          <p:nvPr/>
        </p:nvPicPr>
        <p:blipFill>
          <a:blip r:embed="rId4"/>
          <a:stretch>
            <a:fillRect/>
          </a:stretch>
        </p:blipFill>
        <p:spPr>
          <a:xfrm>
            <a:off x="96196" y="3713613"/>
            <a:ext cx="4056943" cy="2879121"/>
          </a:xfrm>
          <a:prstGeom prst="rect">
            <a:avLst/>
          </a:prstGeom>
        </p:spPr>
      </p:pic>
      <p:sp>
        <p:nvSpPr>
          <p:cNvPr id="5" name="TextBox 4"/>
          <p:cNvSpPr txBox="1"/>
          <p:nvPr/>
        </p:nvSpPr>
        <p:spPr>
          <a:xfrm>
            <a:off x="4457539" y="1398717"/>
            <a:ext cx="4497356" cy="1877437"/>
          </a:xfrm>
          <a:prstGeom prst="rect">
            <a:avLst/>
          </a:prstGeom>
          <a:noFill/>
          <a:ln>
            <a:solidFill>
              <a:schemeClr val="tx1"/>
            </a:solidFill>
          </a:ln>
        </p:spPr>
        <p:txBody>
          <a:bodyPr wrap="square" rtlCol="0">
            <a:spAutoFit/>
          </a:bodyPr>
          <a:lstStyle/>
          <a:p>
            <a:pPr marL="742950" indent="-742950">
              <a:buAutoNum type="arabicPeriod"/>
            </a:pPr>
            <a:r>
              <a:rPr lang="en-GB" sz="4000" b="1" dirty="0" smtClean="0">
                <a:latin typeface="SassoonPrimaryInfant" pitchFamily="2" charset="0"/>
              </a:rPr>
              <a:t>Special Friends</a:t>
            </a:r>
          </a:p>
          <a:p>
            <a:pPr algn="ctr"/>
            <a:r>
              <a:rPr lang="en-GB" sz="4000" b="1" dirty="0">
                <a:latin typeface="SassoonPrimaryInfant" pitchFamily="2" charset="0"/>
              </a:rPr>
              <a:t> </a:t>
            </a:r>
            <a:r>
              <a:rPr lang="en-GB" sz="2000" dirty="0" smtClean="0">
                <a:latin typeface="SassoonPrimaryInfant" pitchFamily="2" charset="0"/>
              </a:rPr>
              <a:t>2 or 3 letters that make 1 sound</a:t>
            </a:r>
          </a:p>
          <a:p>
            <a:pPr algn="ctr"/>
            <a:r>
              <a:rPr lang="en-GB" sz="3600" b="1" dirty="0">
                <a:solidFill>
                  <a:srgbClr val="FF0000"/>
                </a:solidFill>
                <a:latin typeface="SassoonPrimaryInfant" pitchFamily="2" charset="0"/>
              </a:rPr>
              <a:t>s</a:t>
            </a:r>
            <a:r>
              <a:rPr lang="en-GB" sz="3600" b="1" dirty="0" smtClean="0">
                <a:solidFill>
                  <a:srgbClr val="FF0000"/>
                </a:solidFill>
                <a:latin typeface="SassoonPrimaryInfant" pitchFamily="2" charset="0"/>
              </a:rPr>
              <a:t>h   ay   oo   igh</a:t>
            </a:r>
          </a:p>
        </p:txBody>
      </p:sp>
      <p:sp>
        <p:nvSpPr>
          <p:cNvPr id="7" name="TextBox 6"/>
          <p:cNvSpPr txBox="1"/>
          <p:nvPr/>
        </p:nvSpPr>
        <p:spPr>
          <a:xfrm>
            <a:off x="4457539" y="3430532"/>
            <a:ext cx="4497356" cy="1877437"/>
          </a:xfrm>
          <a:prstGeom prst="rect">
            <a:avLst/>
          </a:prstGeom>
          <a:noFill/>
          <a:ln>
            <a:solidFill>
              <a:schemeClr val="tx1"/>
            </a:solidFill>
          </a:ln>
        </p:spPr>
        <p:txBody>
          <a:bodyPr wrap="square" rtlCol="0">
            <a:spAutoFit/>
          </a:bodyPr>
          <a:lstStyle/>
          <a:p>
            <a:pPr algn="ctr"/>
            <a:r>
              <a:rPr lang="en-GB" sz="4000" b="1" dirty="0" smtClean="0">
                <a:latin typeface="SassoonPrimaryInfant" pitchFamily="2" charset="0"/>
              </a:rPr>
              <a:t>2. Fred Talk </a:t>
            </a:r>
          </a:p>
          <a:p>
            <a:pPr algn="ctr"/>
            <a:r>
              <a:rPr lang="en-GB" sz="4000" b="1" dirty="0" smtClean="0">
                <a:latin typeface="SassoonPrimaryInfant" pitchFamily="2" charset="0"/>
              </a:rPr>
              <a:t> </a:t>
            </a:r>
            <a:r>
              <a:rPr lang="en-GB" sz="2000" dirty="0" smtClean="0">
                <a:latin typeface="SassoonPrimaryInfant" pitchFamily="2" charset="0"/>
              </a:rPr>
              <a:t>Sound out each phoneme</a:t>
            </a:r>
          </a:p>
          <a:p>
            <a:pPr algn="ctr"/>
            <a:r>
              <a:rPr lang="en-GB" sz="3600" b="1" dirty="0" smtClean="0">
                <a:solidFill>
                  <a:srgbClr val="FF0000"/>
                </a:solidFill>
                <a:latin typeface="SassoonPrimaryInfant" pitchFamily="2" charset="0"/>
              </a:rPr>
              <a:t>sh i   p</a:t>
            </a:r>
          </a:p>
        </p:txBody>
      </p:sp>
      <p:sp>
        <p:nvSpPr>
          <p:cNvPr id="8" name="TextBox 7"/>
          <p:cNvSpPr txBox="1"/>
          <p:nvPr/>
        </p:nvSpPr>
        <p:spPr>
          <a:xfrm>
            <a:off x="4457539" y="5462347"/>
            <a:ext cx="4583824" cy="1323439"/>
          </a:xfrm>
          <a:prstGeom prst="rect">
            <a:avLst/>
          </a:prstGeom>
          <a:solidFill>
            <a:schemeClr val="bg1"/>
          </a:solidFill>
          <a:ln>
            <a:solidFill>
              <a:schemeClr val="tx1"/>
            </a:solidFill>
          </a:ln>
        </p:spPr>
        <p:txBody>
          <a:bodyPr wrap="square" rtlCol="0">
            <a:spAutoFit/>
          </a:bodyPr>
          <a:lstStyle/>
          <a:p>
            <a:pPr algn="ctr"/>
            <a:r>
              <a:rPr lang="en-GB" sz="4000" b="1" dirty="0" smtClean="0">
                <a:latin typeface="SassoonPrimaryInfant" pitchFamily="2" charset="0"/>
              </a:rPr>
              <a:t>3. Read the word</a:t>
            </a:r>
          </a:p>
          <a:p>
            <a:pPr algn="ctr"/>
            <a:r>
              <a:rPr lang="en-GB" sz="4000" b="1" dirty="0" smtClean="0">
                <a:latin typeface="SassoonPrimaryInfant" pitchFamily="2" charset="0"/>
              </a:rPr>
              <a:t> </a:t>
            </a:r>
            <a:r>
              <a:rPr lang="en-GB" sz="2000" dirty="0" smtClean="0">
                <a:latin typeface="SassoonPrimaryInfant" pitchFamily="2" charset="0"/>
              </a:rPr>
              <a:t>Read the whole word</a:t>
            </a:r>
          </a:p>
        </p:txBody>
      </p:sp>
    </p:spTree>
    <p:extLst>
      <p:ext uri="{BB962C8B-B14F-4D97-AF65-F5344CB8AC3E}">
        <p14:creationId xmlns:p14="http://schemas.microsoft.com/office/powerpoint/2010/main" val="985413675"/>
      </p:ext>
    </p:extLst>
  </p:cSld>
  <p:clrMapOvr>
    <a:masterClrMapping/>
  </p:clrMapOvr>
</p:sld>
</file>

<file path=ppt/theme/theme1.xml><?xml version="1.0" encoding="utf-8"?>
<a:theme xmlns:a="http://schemas.openxmlformats.org/drawingml/2006/main" name="NEW Phonics Template">
  <a:themeElements>
    <a:clrScheme name="Custom 4">
      <a:dk1>
        <a:srgbClr val="2D2D2D"/>
      </a:dk1>
      <a:lt1>
        <a:sysClr val="window" lastClr="FFFFFF"/>
      </a:lt1>
      <a:dk2>
        <a:srgbClr val="5A5A5A"/>
      </a:dk2>
      <a:lt2>
        <a:srgbClr val="EEECE1"/>
      </a:lt2>
      <a:accent1>
        <a:srgbClr val="FFC000"/>
      </a:accent1>
      <a:accent2>
        <a:srgbClr val="FFD200"/>
      </a:accent2>
      <a:accent3>
        <a:srgbClr val="CF9C00"/>
      </a:accent3>
      <a:accent4>
        <a:srgbClr val="A0A0A0"/>
      </a:accent4>
      <a:accent5>
        <a:srgbClr val="787878"/>
      </a:accent5>
      <a:accent6>
        <a:srgbClr val="5A5A5A"/>
      </a:accent6>
      <a:hlink>
        <a:srgbClr val="CF9C00"/>
      </a:hlink>
      <a:folHlink>
        <a:srgbClr val="787878"/>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Presentation1.potx</Template>
  <TotalTime>1326</TotalTime>
  <Words>800</Words>
  <Application>Microsoft Office PowerPoint</Application>
  <PresentationFormat>On-screen Show (4:3)</PresentationFormat>
  <Paragraphs>102</Paragraphs>
  <Slides>24</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MS PGothic</vt:lpstr>
      <vt:lpstr>Arial</vt:lpstr>
      <vt:lpstr>Calibri</vt:lpstr>
      <vt:lpstr>Garamond</vt:lpstr>
      <vt:lpstr>SassoonPrimaryInfant</vt:lpstr>
      <vt:lpstr>NEW Phonics Template</vt:lpstr>
      <vt:lpstr>Read Write Inc. Phonics  Parents’ Meeting  Listening to your child read  Miss Barnwell Phonics and Early Reading Lead</vt:lpstr>
      <vt:lpstr>Read Write Inc</vt:lpstr>
      <vt:lpstr>Your child will bring home 2 reading books</vt:lpstr>
      <vt:lpstr>One of the reading books is the same book that your child will read in class.</vt:lpstr>
      <vt:lpstr>Book Bag Books</vt:lpstr>
      <vt:lpstr>Speed Sounds</vt:lpstr>
      <vt:lpstr>Story Green Words</vt:lpstr>
      <vt:lpstr>‘Special Friends’, ‘Fred Talk’, Read the word</vt:lpstr>
      <vt:lpstr>‘Special Friends’, ‘Fred Talk’, read the word</vt:lpstr>
      <vt:lpstr>Speedy Green Words</vt:lpstr>
      <vt:lpstr>Red Words</vt:lpstr>
      <vt:lpstr>Red Words</vt:lpstr>
      <vt:lpstr>Listen to your child read each page.</vt:lpstr>
      <vt:lpstr>PowerPoint Presentation</vt:lpstr>
      <vt:lpstr>PowerPoint Presentation</vt:lpstr>
      <vt:lpstr>Question to help support comprehension skills</vt:lpstr>
      <vt:lpstr>PowerPoint Presentation</vt:lpstr>
      <vt:lpstr>What can you do?</vt:lpstr>
      <vt:lpstr>Handouts for you to take – Rhymes</vt:lpstr>
      <vt:lpstr>Handouts for you to take - Phonics Sound mat</vt:lpstr>
      <vt:lpstr>Handouts for you to take – Red Words Checklist</vt:lpstr>
      <vt:lpstr>Online resources available</vt:lpstr>
      <vt:lpstr>PowerPoint Presentation</vt:lpstr>
      <vt:lpstr>Any other questions</vt:lpstr>
    </vt:vector>
  </TitlesOfParts>
  <Company>Ruth Miskin Literacy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Steenson</dc:creator>
  <cp:lastModifiedBy>Vikki Barnwell</cp:lastModifiedBy>
  <cp:revision>169</cp:revision>
  <dcterms:created xsi:type="dcterms:W3CDTF">2015-11-23T14:36:59Z</dcterms:created>
  <dcterms:modified xsi:type="dcterms:W3CDTF">2022-11-21T13:54:40Z</dcterms:modified>
</cp:coreProperties>
</file>